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4188" r:id="rId1"/>
  </p:sldMasterIdLst>
  <p:sldIdLst>
    <p:sldId id="256" r:id="rId2"/>
    <p:sldId id="257" r:id="rId3"/>
    <p:sldId id="301" r:id="rId4"/>
    <p:sldId id="303" r:id="rId5"/>
    <p:sldId id="320" r:id="rId6"/>
    <p:sldId id="323" r:id="rId7"/>
    <p:sldId id="302" r:id="rId8"/>
    <p:sldId id="321" r:id="rId9"/>
    <p:sldId id="316" r:id="rId10"/>
    <p:sldId id="317" r:id="rId11"/>
    <p:sldId id="329" r:id="rId12"/>
    <p:sldId id="328" r:id="rId13"/>
    <p:sldId id="326" r:id="rId14"/>
    <p:sldId id="263" r:id="rId15"/>
    <p:sldId id="264" r:id="rId16"/>
    <p:sldId id="325" r:id="rId17"/>
    <p:sldId id="342" r:id="rId18"/>
    <p:sldId id="347" r:id="rId19"/>
    <p:sldId id="279" r:id="rId20"/>
    <p:sldId id="280" r:id="rId21"/>
    <p:sldId id="281" r:id="rId22"/>
    <p:sldId id="304" r:id="rId23"/>
    <p:sldId id="267" r:id="rId24"/>
    <p:sldId id="268" r:id="rId25"/>
    <p:sldId id="270" r:id="rId26"/>
    <p:sldId id="319" r:id="rId27"/>
    <p:sldId id="271" r:id="rId28"/>
    <p:sldId id="332" r:id="rId29"/>
    <p:sldId id="330" r:id="rId30"/>
    <p:sldId id="331" r:id="rId31"/>
    <p:sldId id="341" r:id="rId32"/>
    <p:sldId id="287" r:id="rId33"/>
    <p:sldId id="305" r:id="rId34"/>
    <p:sldId id="312" r:id="rId35"/>
    <p:sldId id="313" r:id="rId36"/>
    <p:sldId id="306" r:id="rId37"/>
    <p:sldId id="274" r:id="rId38"/>
    <p:sldId id="300" r:id="rId39"/>
    <p:sldId id="322" r:id="rId40"/>
    <p:sldId id="286" r:id="rId41"/>
    <p:sldId id="292" r:id="rId42"/>
    <p:sldId id="296" r:id="rId43"/>
    <p:sldId id="297" r:id="rId44"/>
    <p:sldId id="273" r:id="rId45"/>
    <p:sldId id="282" r:id="rId46"/>
    <p:sldId id="289" r:id="rId47"/>
    <p:sldId id="293" r:id="rId48"/>
    <p:sldId id="307" r:id="rId49"/>
    <p:sldId id="308" r:id="rId50"/>
    <p:sldId id="333" r:id="rId51"/>
    <p:sldId id="334" r:id="rId52"/>
    <p:sldId id="343" r:id="rId53"/>
    <p:sldId id="314" r:id="rId54"/>
    <p:sldId id="335" r:id="rId55"/>
    <p:sldId id="336" r:id="rId56"/>
    <p:sldId id="344" r:id="rId57"/>
    <p:sldId id="339" r:id="rId58"/>
    <p:sldId id="266" r:id="rId59"/>
    <p:sldId id="338" r:id="rId60"/>
    <p:sldId id="340" r:id="rId61"/>
    <p:sldId id="345" r:id="rId62"/>
    <p:sldId id="283" r:id="rId63"/>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9069" autoAdjust="0"/>
    <p:restoredTop sz="94660"/>
  </p:normalViewPr>
  <p:slideViewPr>
    <p:cSldViewPr snapToGrid="0">
      <p:cViewPr varScale="1">
        <p:scale>
          <a:sx n="50" d="100"/>
          <a:sy n="50" d="100"/>
        </p:scale>
        <p:origin x="60"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4ADFD0B-19B0-47E7-9994-5C919985DB44}" type="datetimeFigureOut">
              <a:rPr lang="es-VE" smtClean="0"/>
              <a:t>09/09/2021</a:t>
            </a:fld>
            <a:endParaRPr lang="es-VE"/>
          </a:p>
        </p:txBody>
      </p:sp>
      <p:sp>
        <p:nvSpPr>
          <p:cNvPr id="5" name="Footer Placeholder 4"/>
          <p:cNvSpPr>
            <a:spLocks noGrp="1"/>
          </p:cNvSpPr>
          <p:nvPr>
            <p:ph type="ftr" sz="quarter" idx="11"/>
          </p:nvPr>
        </p:nvSpPr>
        <p:spPr>
          <a:xfrm>
            <a:off x="1371600" y="4323845"/>
            <a:ext cx="6400800" cy="365125"/>
          </a:xfrm>
        </p:spPr>
        <p:txBody>
          <a:bodyPr/>
          <a:lstStyle/>
          <a:p>
            <a:endParaRPr lang="es-VE"/>
          </a:p>
        </p:txBody>
      </p:sp>
      <p:sp>
        <p:nvSpPr>
          <p:cNvPr id="6" name="Slide Number Placeholder 5"/>
          <p:cNvSpPr>
            <a:spLocks noGrp="1"/>
          </p:cNvSpPr>
          <p:nvPr>
            <p:ph type="sldNum" sz="quarter" idx="12"/>
          </p:nvPr>
        </p:nvSpPr>
        <p:spPr>
          <a:xfrm>
            <a:off x="8077200" y="1430866"/>
            <a:ext cx="2743200" cy="365125"/>
          </a:xfrm>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3033201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74ADFD0B-19B0-47E7-9994-5C919985DB44}" type="datetimeFigureOut">
              <a:rPr lang="es-VE" smtClean="0"/>
              <a:t>09/09/2021</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1955526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4ADFD0B-19B0-47E7-9994-5C919985DB44}" type="datetimeFigureOut">
              <a:rPr lang="es-VE" smtClean="0"/>
              <a:t>09/09/2021</a:t>
            </a:fld>
            <a:endParaRPr lang="es-VE"/>
          </a:p>
        </p:txBody>
      </p:sp>
      <p:sp>
        <p:nvSpPr>
          <p:cNvPr id="6" name="Footer Placeholder 5"/>
          <p:cNvSpPr>
            <a:spLocks noGrp="1"/>
          </p:cNvSpPr>
          <p:nvPr>
            <p:ph type="ftr" sz="quarter" idx="11"/>
          </p:nvPr>
        </p:nvSpPr>
        <p:spPr>
          <a:xfrm>
            <a:off x="685800" y="379941"/>
            <a:ext cx="6991492" cy="365125"/>
          </a:xfrm>
        </p:spPr>
        <p:txBody>
          <a:bodyPr/>
          <a:lstStyle/>
          <a:p>
            <a:endParaRPr lang="es-VE"/>
          </a:p>
        </p:txBody>
      </p:sp>
      <p:sp>
        <p:nvSpPr>
          <p:cNvPr id="7" name="Slide Number Placeholder 6"/>
          <p:cNvSpPr>
            <a:spLocks noGrp="1"/>
          </p:cNvSpPr>
          <p:nvPr>
            <p:ph type="sldNum" sz="quarter" idx="12"/>
          </p:nvPr>
        </p:nvSpPr>
        <p:spPr>
          <a:xfrm>
            <a:off x="10862452" y="381000"/>
            <a:ext cx="643748" cy="365125"/>
          </a:xfrm>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4191716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4ADFD0B-19B0-47E7-9994-5C919985DB44}" type="datetimeFigureOut">
              <a:rPr lang="es-VE" smtClean="0"/>
              <a:t>09/09/2021</a:t>
            </a:fld>
            <a:endParaRPr lang="es-VE"/>
          </a:p>
        </p:txBody>
      </p:sp>
      <p:sp>
        <p:nvSpPr>
          <p:cNvPr id="6" name="Footer Placeholder 5"/>
          <p:cNvSpPr>
            <a:spLocks noGrp="1"/>
          </p:cNvSpPr>
          <p:nvPr>
            <p:ph type="ftr" sz="quarter" idx="11"/>
          </p:nvPr>
        </p:nvSpPr>
        <p:spPr>
          <a:xfrm>
            <a:off x="685800" y="379941"/>
            <a:ext cx="6991492" cy="365125"/>
          </a:xfrm>
        </p:spPr>
        <p:txBody>
          <a:bodyPr/>
          <a:lstStyle/>
          <a:p>
            <a:endParaRPr lang="es-VE"/>
          </a:p>
        </p:txBody>
      </p:sp>
      <p:sp>
        <p:nvSpPr>
          <p:cNvPr id="7" name="Slide Number Placeholder 6"/>
          <p:cNvSpPr>
            <a:spLocks noGrp="1"/>
          </p:cNvSpPr>
          <p:nvPr>
            <p:ph type="sldNum" sz="quarter" idx="12"/>
          </p:nvPr>
        </p:nvSpPr>
        <p:spPr>
          <a:xfrm>
            <a:off x="10862452" y="381000"/>
            <a:ext cx="643748" cy="365125"/>
          </a:xfrm>
        </p:spPr>
        <p:txBody>
          <a:bodyPr/>
          <a:lstStyle/>
          <a:p>
            <a:fld id="{9EA6EFD2-8193-48E9-A030-CAF90C9B56A6}" type="slidenum">
              <a:rPr lang="es-VE" smtClean="0"/>
              <a:t>‹Nº›</a:t>
            </a:fld>
            <a:endParaRPr lang="es-VE"/>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4656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4ADFD0B-19B0-47E7-9994-5C919985DB44}" type="datetimeFigureOut">
              <a:rPr lang="es-VE" smtClean="0"/>
              <a:t>09/09/2021</a:t>
            </a:fld>
            <a:endParaRPr lang="es-VE"/>
          </a:p>
        </p:txBody>
      </p:sp>
      <p:sp>
        <p:nvSpPr>
          <p:cNvPr id="6" name="Footer Placeholder 5"/>
          <p:cNvSpPr>
            <a:spLocks noGrp="1"/>
          </p:cNvSpPr>
          <p:nvPr>
            <p:ph type="ftr" sz="quarter" idx="11"/>
          </p:nvPr>
        </p:nvSpPr>
        <p:spPr>
          <a:xfrm>
            <a:off x="685800" y="378883"/>
            <a:ext cx="6991492" cy="365125"/>
          </a:xfrm>
        </p:spPr>
        <p:txBody>
          <a:bodyPr/>
          <a:lstStyle/>
          <a:p>
            <a:endParaRPr lang="es-VE"/>
          </a:p>
        </p:txBody>
      </p:sp>
      <p:sp>
        <p:nvSpPr>
          <p:cNvPr id="7" name="Slide Number Placeholder 6"/>
          <p:cNvSpPr>
            <a:spLocks noGrp="1"/>
          </p:cNvSpPr>
          <p:nvPr>
            <p:ph type="sldNum" sz="quarter" idx="12"/>
          </p:nvPr>
        </p:nvSpPr>
        <p:spPr>
          <a:xfrm>
            <a:off x="10862452" y="381000"/>
            <a:ext cx="643748" cy="365125"/>
          </a:xfrm>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1218001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74ADFD0B-19B0-47E7-9994-5C919985DB44}" type="datetimeFigureOut">
              <a:rPr lang="es-VE" smtClean="0"/>
              <a:t>09/09/2021</a:t>
            </a:fld>
            <a:endParaRPr lang="es-VE"/>
          </a:p>
        </p:txBody>
      </p:sp>
      <p:sp>
        <p:nvSpPr>
          <p:cNvPr id="4" name="Footer Placeholder 3"/>
          <p:cNvSpPr>
            <a:spLocks noGrp="1"/>
          </p:cNvSpPr>
          <p:nvPr>
            <p:ph type="ftr" sz="quarter" idx="11"/>
          </p:nvPr>
        </p:nvSpPr>
        <p:spPr/>
        <p:txBody>
          <a:bodyPr/>
          <a:lstStyle/>
          <a:p>
            <a:endParaRPr lang="es-VE"/>
          </a:p>
        </p:txBody>
      </p:sp>
      <p:sp>
        <p:nvSpPr>
          <p:cNvPr id="5" name="Slide Number Placeholder 4"/>
          <p:cNvSpPr>
            <a:spLocks noGrp="1"/>
          </p:cNvSpPr>
          <p:nvPr>
            <p:ph type="sldNum" sz="quarter" idx="12"/>
          </p:nvPr>
        </p:nvSpPr>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1738423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74ADFD0B-19B0-47E7-9994-5C919985DB44}" type="datetimeFigureOut">
              <a:rPr lang="es-VE" smtClean="0"/>
              <a:t>09/09/2021</a:t>
            </a:fld>
            <a:endParaRPr lang="es-VE"/>
          </a:p>
        </p:txBody>
      </p:sp>
      <p:sp>
        <p:nvSpPr>
          <p:cNvPr id="4" name="Footer Placeholder 3"/>
          <p:cNvSpPr>
            <a:spLocks noGrp="1"/>
          </p:cNvSpPr>
          <p:nvPr>
            <p:ph type="ftr" sz="quarter" idx="11"/>
          </p:nvPr>
        </p:nvSpPr>
        <p:spPr/>
        <p:txBody>
          <a:bodyPr/>
          <a:lstStyle/>
          <a:p>
            <a:endParaRPr lang="es-VE"/>
          </a:p>
        </p:txBody>
      </p:sp>
      <p:sp>
        <p:nvSpPr>
          <p:cNvPr id="5" name="Slide Number Placeholder 4"/>
          <p:cNvSpPr>
            <a:spLocks noGrp="1"/>
          </p:cNvSpPr>
          <p:nvPr>
            <p:ph type="sldNum" sz="quarter" idx="12"/>
          </p:nvPr>
        </p:nvSpPr>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636261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4ADFD0B-19B0-47E7-9994-5C919985DB44}" type="datetimeFigureOut">
              <a:rPr lang="es-VE" smtClean="0"/>
              <a:t>09/09/2021</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1038984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4ADFD0B-19B0-47E7-9994-5C919985DB44}" type="datetimeFigureOut">
              <a:rPr lang="es-VE" smtClean="0"/>
              <a:t>09/09/2021</a:t>
            </a:fld>
            <a:endParaRPr lang="es-VE"/>
          </a:p>
        </p:txBody>
      </p:sp>
      <p:sp>
        <p:nvSpPr>
          <p:cNvPr id="5" name="Footer Placeholder 4"/>
          <p:cNvSpPr>
            <a:spLocks noGrp="1"/>
          </p:cNvSpPr>
          <p:nvPr>
            <p:ph type="ftr" sz="quarter" idx="11"/>
          </p:nvPr>
        </p:nvSpPr>
        <p:spPr>
          <a:xfrm>
            <a:off x="685800" y="381000"/>
            <a:ext cx="6991492" cy="365125"/>
          </a:xfrm>
        </p:spPr>
        <p:txBody>
          <a:bodyPr/>
          <a:lstStyle/>
          <a:p>
            <a:endParaRPr lang="es-VE"/>
          </a:p>
        </p:txBody>
      </p:sp>
      <p:sp>
        <p:nvSpPr>
          <p:cNvPr id="6" name="Slide Number Placeholder 5"/>
          <p:cNvSpPr>
            <a:spLocks noGrp="1"/>
          </p:cNvSpPr>
          <p:nvPr>
            <p:ph type="sldNum" sz="quarter" idx="12"/>
          </p:nvPr>
        </p:nvSpPr>
        <p:spPr>
          <a:xfrm>
            <a:off x="10862452" y="381000"/>
            <a:ext cx="643748" cy="365125"/>
          </a:xfrm>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50064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4ADFD0B-19B0-47E7-9994-5C919985DB44}" type="datetimeFigureOut">
              <a:rPr lang="es-VE" smtClean="0"/>
              <a:t>09/09/2021</a:t>
            </a:fld>
            <a:endParaRPr lang="es-VE"/>
          </a:p>
        </p:txBody>
      </p:sp>
      <p:sp>
        <p:nvSpPr>
          <p:cNvPr id="5" name="Footer Placeholder 4"/>
          <p:cNvSpPr>
            <a:spLocks noGrp="1"/>
          </p:cNvSpPr>
          <p:nvPr>
            <p:ph type="ftr" sz="quarter" idx="11"/>
          </p:nvPr>
        </p:nvSpPr>
        <p:spPr/>
        <p:txBody>
          <a:bodyPr/>
          <a:lstStyle/>
          <a:p>
            <a:endParaRPr lang="es-VE"/>
          </a:p>
        </p:txBody>
      </p:sp>
      <p:sp>
        <p:nvSpPr>
          <p:cNvPr id="6" name="Slide Number Placeholder 5"/>
          <p:cNvSpPr>
            <a:spLocks noGrp="1"/>
          </p:cNvSpPr>
          <p:nvPr>
            <p:ph type="sldNum" sz="quarter" idx="12"/>
          </p:nvPr>
        </p:nvSpPr>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1836282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4ADFD0B-19B0-47E7-9994-5C919985DB44}" type="datetimeFigureOut">
              <a:rPr lang="es-VE" smtClean="0"/>
              <a:t>09/09/2021</a:t>
            </a:fld>
            <a:endParaRPr lang="es-VE"/>
          </a:p>
        </p:txBody>
      </p:sp>
      <p:sp>
        <p:nvSpPr>
          <p:cNvPr id="5" name="Footer Placeholder 4"/>
          <p:cNvSpPr>
            <a:spLocks noGrp="1"/>
          </p:cNvSpPr>
          <p:nvPr>
            <p:ph type="ftr" sz="quarter" idx="11"/>
          </p:nvPr>
        </p:nvSpPr>
        <p:spPr>
          <a:xfrm>
            <a:off x="685800" y="381001"/>
            <a:ext cx="6991492" cy="364065"/>
          </a:xfrm>
        </p:spPr>
        <p:txBody>
          <a:bodyPr/>
          <a:lstStyle/>
          <a:p>
            <a:endParaRPr lang="es-VE"/>
          </a:p>
        </p:txBody>
      </p:sp>
      <p:sp>
        <p:nvSpPr>
          <p:cNvPr id="6" name="Slide Number Placeholder 5"/>
          <p:cNvSpPr>
            <a:spLocks noGrp="1"/>
          </p:cNvSpPr>
          <p:nvPr>
            <p:ph type="sldNum" sz="quarter" idx="12"/>
          </p:nvPr>
        </p:nvSpPr>
        <p:spPr>
          <a:xfrm>
            <a:off x="10862452" y="381000"/>
            <a:ext cx="643748" cy="365125"/>
          </a:xfrm>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759127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74ADFD0B-19B0-47E7-9994-5C919985DB44}" type="datetimeFigureOut">
              <a:rPr lang="es-VE" smtClean="0"/>
              <a:t>09/09/2021</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4026259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85800" y="3132666"/>
            <a:ext cx="5311775" cy="308601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3132666"/>
            <a:ext cx="5334000" cy="308601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4ADFD0B-19B0-47E7-9994-5C919985DB44}" type="datetimeFigureOut">
              <a:rPr lang="es-VE" smtClean="0"/>
              <a:t>09/09/2021</a:t>
            </a:fld>
            <a:endParaRPr lang="es-VE"/>
          </a:p>
        </p:txBody>
      </p:sp>
      <p:sp>
        <p:nvSpPr>
          <p:cNvPr id="8" name="Footer Placeholder 7"/>
          <p:cNvSpPr>
            <a:spLocks noGrp="1"/>
          </p:cNvSpPr>
          <p:nvPr>
            <p:ph type="ftr" sz="quarter" idx="11"/>
          </p:nvPr>
        </p:nvSpPr>
        <p:spPr/>
        <p:txBody>
          <a:bodyPr/>
          <a:lstStyle/>
          <a:p>
            <a:endParaRPr lang="es-VE"/>
          </a:p>
        </p:txBody>
      </p:sp>
      <p:sp>
        <p:nvSpPr>
          <p:cNvPr id="9" name="Slide Number Placeholder 8"/>
          <p:cNvSpPr>
            <a:spLocks noGrp="1"/>
          </p:cNvSpPr>
          <p:nvPr>
            <p:ph type="sldNum" sz="quarter" idx="12"/>
          </p:nvPr>
        </p:nvSpPr>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614276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74ADFD0B-19B0-47E7-9994-5C919985DB44}" type="datetimeFigureOut">
              <a:rPr lang="es-VE" smtClean="0"/>
              <a:t>09/09/2021</a:t>
            </a:fld>
            <a:endParaRPr lang="es-VE"/>
          </a:p>
        </p:txBody>
      </p:sp>
      <p:sp>
        <p:nvSpPr>
          <p:cNvPr id="4" name="Footer Placeholder 3"/>
          <p:cNvSpPr>
            <a:spLocks noGrp="1"/>
          </p:cNvSpPr>
          <p:nvPr>
            <p:ph type="ftr" sz="quarter" idx="11"/>
          </p:nvPr>
        </p:nvSpPr>
        <p:spPr/>
        <p:txBody>
          <a:bodyPr/>
          <a:lstStyle/>
          <a:p>
            <a:endParaRPr lang="es-VE"/>
          </a:p>
        </p:txBody>
      </p:sp>
      <p:sp>
        <p:nvSpPr>
          <p:cNvPr id="5" name="Slide Number Placeholder 4"/>
          <p:cNvSpPr>
            <a:spLocks noGrp="1"/>
          </p:cNvSpPr>
          <p:nvPr>
            <p:ph type="sldNum" sz="quarter" idx="12"/>
          </p:nvPr>
        </p:nvSpPr>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1375217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ADFD0B-19B0-47E7-9994-5C919985DB44}" type="datetimeFigureOut">
              <a:rPr lang="es-VE" smtClean="0"/>
              <a:t>09/09/2021</a:t>
            </a:fld>
            <a:endParaRPr lang="es-VE"/>
          </a:p>
        </p:txBody>
      </p:sp>
      <p:sp>
        <p:nvSpPr>
          <p:cNvPr id="3" name="Footer Placeholder 2"/>
          <p:cNvSpPr>
            <a:spLocks noGrp="1"/>
          </p:cNvSpPr>
          <p:nvPr>
            <p:ph type="ftr" sz="quarter" idx="11"/>
          </p:nvPr>
        </p:nvSpPr>
        <p:spPr/>
        <p:txBody>
          <a:bodyPr/>
          <a:lstStyle/>
          <a:p>
            <a:endParaRPr lang="es-VE"/>
          </a:p>
        </p:txBody>
      </p:sp>
      <p:sp>
        <p:nvSpPr>
          <p:cNvPr id="4" name="Slide Number Placeholder 3"/>
          <p:cNvSpPr>
            <a:spLocks noGrp="1"/>
          </p:cNvSpPr>
          <p:nvPr>
            <p:ph type="sldNum" sz="quarter" idx="12"/>
          </p:nvPr>
        </p:nvSpPr>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3388100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74ADFD0B-19B0-47E7-9994-5C919985DB44}" type="datetimeFigureOut">
              <a:rPr lang="es-VE" smtClean="0"/>
              <a:t>09/09/2021</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853469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74ADFD0B-19B0-47E7-9994-5C919985DB44}" type="datetimeFigureOut">
              <a:rPr lang="es-VE" smtClean="0"/>
              <a:t>09/09/2021</a:t>
            </a:fld>
            <a:endParaRPr lang="es-VE"/>
          </a:p>
        </p:txBody>
      </p:sp>
      <p:sp>
        <p:nvSpPr>
          <p:cNvPr id="6" name="Footer Placeholder 5"/>
          <p:cNvSpPr>
            <a:spLocks noGrp="1"/>
          </p:cNvSpPr>
          <p:nvPr>
            <p:ph type="ftr" sz="quarter" idx="11"/>
          </p:nvPr>
        </p:nvSpPr>
        <p:spPr/>
        <p:txBody>
          <a:bodyPr/>
          <a:lstStyle/>
          <a:p>
            <a:endParaRPr lang="es-VE"/>
          </a:p>
        </p:txBody>
      </p:sp>
      <p:sp>
        <p:nvSpPr>
          <p:cNvPr id="7" name="Slide Number Placeholder 6"/>
          <p:cNvSpPr>
            <a:spLocks noGrp="1"/>
          </p:cNvSpPr>
          <p:nvPr>
            <p:ph type="sldNum" sz="quarter" idx="12"/>
          </p:nvPr>
        </p:nvSpPr>
        <p:spPr/>
        <p:txBody>
          <a:bodyPr/>
          <a:lstStyle/>
          <a:p>
            <a:fld id="{9EA6EFD2-8193-48E9-A030-CAF90C9B56A6}" type="slidenum">
              <a:rPr lang="es-VE" smtClean="0"/>
              <a:t>‹Nº›</a:t>
            </a:fld>
            <a:endParaRPr lang="es-VE"/>
          </a:p>
        </p:txBody>
      </p:sp>
    </p:spTree>
    <p:extLst>
      <p:ext uri="{BB962C8B-B14F-4D97-AF65-F5344CB8AC3E}">
        <p14:creationId xmlns:p14="http://schemas.microsoft.com/office/powerpoint/2010/main" val="106834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4ADFD0B-19B0-47E7-9994-5C919985DB44}" type="datetimeFigureOut">
              <a:rPr lang="es-VE" smtClean="0"/>
              <a:t>09/09/2021</a:t>
            </a:fld>
            <a:endParaRPr lang="es-VE"/>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VE"/>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EA6EFD2-8193-48E9-A030-CAF90C9B56A6}" type="slidenum">
              <a:rPr lang="es-VE" smtClean="0"/>
              <a:t>‹Nº›</a:t>
            </a:fld>
            <a:endParaRPr lang="es-VE"/>
          </a:p>
        </p:txBody>
      </p:sp>
    </p:spTree>
    <p:extLst>
      <p:ext uri="{BB962C8B-B14F-4D97-AF65-F5344CB8AC3E}">
        <p14:creationId xmlns:p14="http://schemas.microsoft.com/office/powerpoint/2010/main" val="1886964593"/>
      </p:ext>
    </p:extLst>
  </p:cSld>
  <p:clrMap bg1="dk1" tx1="lt1" bg2="dk2" tx2="lt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monografias.com/trabajos16/estrategia-produccion/estrategia-produccion.shtml" TargetMode="External"/><Relationship Id="rId2" Type="http://schemas.openxmlformats.org/officeDocument/2006/relationships/hyperlink" Target="http://www.monografias.com/trabajos11/metods/metods.shtml" TargetMode="External"/><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gif"/><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gif"/><Relationship Id="rId1" Type="http://schemas.openxmlformats.org/officeDocument/2006/relationships/slideLayout" Target="../slideLayouts/slideLayout7.xml"/><Relationship Id="rId4" Type="http://schemas.openxmlformats.org/officeDocument/2006/relationships/image" Target="../media/image28.gif"/></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www.monografias.com/trabajos15/indicad-evaluacion/indicad-evaluacion.shtml"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25821" y="851338"/>
            <a:ext cx="11540358" cy="2398791"/>
          </a:xfrm>
        </p:spPr>
        <p:txBody>
          <a:bodyPr>
            <a:noAutofit/>
          </a:bodyPr>
          <a:lstStyle/>
          <a:p>
            <a:pPr algn="ctr"/>
            <a:r>
              <a:rPr lang="es-VE" sz="3600" b="1" dirty="0"/>
              <a:t>Desarrollo de un Sistema de Detección de Fallas en Pozos por Balancín Basado en Patrones Operacionales</a:t>
            </a:r>
          </a:p>
        </p:txBody>
      </p:sp>
      <p:sp>
        <p:nvSpPr>
          <p:cNvPr id="3" name="Subtítulo 2"/>
          <p:cNvSpPr>
            <a:spLocks noGrp="1"/>
          </p:cNvSpPr>
          <p:nvPr>
            <p:ph type="subTitle" idx="1"/>
          </p:nvPr>
        </p:nvSpPr>
        <p:spPr>
          <a:xfrm>
            <a:off x="3416328" y="3519990"/>
            <a:ext cx="6247934" cy="401097"/>
          </a:xfrm>
        </p:spPr>
        <p:txBody>
          <a:bodyPr>
            <a:normAutofit fontScale="85000" lnSpcReduction="10000"/>
          </a:bodyPr>
          <a:lstStyle/>
          <a:p>
            <a:r>
              <a:rPr lang="es-VE" b="1" i="1" dirty="0" smtClean="0">
                <a:effectLst>
                  <a:outerShdw blurRad="38100" dist="38100" dir="2700000" algn="tl">
                    <a:srgbClr val="000000">
                      <a:alpha val="43137"/>
                    </a:srgbClr>
                  </a:outerShdw>
                </a:effectLst>
              </a:rPr>
              <a:t>AIT (Automatización, información y telecomunicaciones)</a:t>
            </a:r>
            <a:endParaRPr lang="es-VE" b="1" i="1" dirty="0">
              <a:effectLst>
                <a:outerShdw blurRad="38100" dist="38100" dir="2700000" algn="tl">
                  <a:srgbClr val="000000">
                    <a:alpha val="43137"/>
                  </a:srgbClr>
                </a:outerShdw>
              </a:effectLst>
            </a:endParaRPr>
          </a:p>
        </p:txBody>
      </p:sp>
      <p:pic>
        <p:nvPicPr>
          <p:cNvPr id="1026"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88754" y="3935929"/>
            <a:ext cx="4035038" cy="239289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8915000" y="5657671"/>
            <a:ext cx="2951179" cy="1200329"/>
          </a:xfrm>
          <a:prstGeom prst="rect">
            <a:avLst/>
          </a:prstGeom>
          <a:noFill/>
        </p:spPr>
        <p:txBody>
          <a:bodyPr wrap="square" rtlCol="0">
            <a:spAutoFit/>
          </a:bodyPr>
          <a:lstStyle/>
          <a:p>
            <a:r>
              <a:rPr lang="es-VE" dirty="0" smtClean="0"/>
              <a:t>Autor</a:t>
            </a:r>
            <a:endParaRPr lang="es-VE" dirty="0" smtClean="0"/>
          </a:p>
          <a:p>
            <a:r>
              <a:rPr lang="es-VE" dirty="0" smtClean="0"/>
              <a:t>Loreisis Hernández</a:t>
            </a:r>
          </a:p>
          <a:p>
            <a:endParaRPr lang="es-VE" dirty="0"/>
          </a:p>
          <a:p>
            <a:endParaRPr lang="es-VE" dirty="0"/>
          </a:p>
        </p:txBody>
      </p:sp>
      <p:sp>
        <p:nvSpPr>
          <p:cNvPr id="6" name="CuadroTexto 5"/>
          <p:cNvSpPr txBox="1"/>
          <p:nvPr/>
        </p:nvSpPr>
        <p:spPr>
          <a:xfrm>
            <a:off x="5242500" y="3187932"/>
            <a:ext cx="1706997" cy="369332"/>
          </a:xfrm>
          <a:prstGeom prst="rect">
            <a:avLst/>
          </a:prstGeom>
          <a:noFill/>
        </p:spPr>
        <p:txBody>
          <a:bodyPr wrap="square" rtlCol="0">
            <a:spAutoFit/>
          </a:bodyPr>
          <a:lstStyle/>
          <a:p>
            <a:r>
              <a:rPr lang="es-VE" b="1" i="1" dirty="0" smtClean="0">
                <a:effectLst>
                  <a:outerShdw blurRad="38100" dist="38100" dir="2700000" algn="tl">
                    <a:srgbClr val="000000">
                      <a:alpha val="43137"/>
                    </a:srgbClr>
                  </a:outerShdw>
                </a:effectLst>
              </a:rPr>
              <a:t>PDVSA-DST</a:t>
            </a:r>
            <a:endParaRPr lang="es-VE"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97127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67862" y="1313434"/>
            <a:ext cx="4960883" cy="2308324"/>
          </a:xfrm>
          <a:prstGeom prst="rect">
            <a:avLst/>
          </a:prstGeom>
          <a:noFill/>
        </p:spPr>
        <p:txBody>
          <a:bodyPr wrap="square" rtlCol="0">
            <a:spAutoFit/>
          </a:bodyPr>
          <a:lstStyle/>
          <a:p>
            <a:pPr algn="just"/>
            <a:r>
              <a:rPr lang="es-VE" sz="2400" dirty="0">
                <a:latin typeface="Arial" panose="020B0604020202020204" pitchFamily="34" charset="0"/>
                <a:cs typeface="Arial" panose="020B0604020202020204" pitchFamily="34" charset="0"/>
              </a:rPr>
              <a:t>El bombeo mecánico es el </a:t>
            </a:r>
            <a:r>
              <a:rPr lang="es-VE" sz="2400" u="sng" dirty="0">
                <a:latin typeface="Arial" panose="020B0604020202020204" pitchFamily="34" charset="0"/>
                <a:cs typeface="Arial" panose="020B0604020202020204" pitchFamily="34" charset="0"/>
                <a:hlinkClick r:id="rId2"/>
              </a:rPr>
              <a:t>método</a:t>
            </a:r>
            <a:r>
              <a:rPr lang="es-VE" sz="2400" dirty="0">
                <a:latin typeface="Arial" panose="020B0604020202020204" pitchFamily="34" charset="0"/>
                <a:cs typeface="Arial" panose="020B0604020202020204" pitchFamily="34" charset="0"/>
              </a:rPr>
              <a:t> de </a:t>
            </a:r>
            <a:r>
              <a:rPr lang="es-VE" sz="2400" u="sng" dirty="0">
                <a:latin typeface="Arial" panose="020B0604020202020204" pitchFamily="34" charset="0"/>
                <a:cs typeface="Arial" panose="020B0604020202020204" pitchFamily="34" charset="0"/>
                <a:hlinkClick r:id="rId3"/>
              </a:rPr>
              <a:t>producción</a:t>
            </a:r>
            <a:r>
              <a:rPr lang="es-VE" sz="2400" dirty="0">
                <a:latin typeface="Arial" panose="020B0604020202020204" pitchFamily="34" charset="0"/>
                <a:cs typeface="Arial" panose="020B0604020202020204" pitchFamily="34" charset="0"/>
              </a:rPr>
              <a:t> primaria mediante elevación artificial del fluido que se encuentra en el pozo y que por falta de energía no puede surgir a </a:t>
            </a:r>
            <a:r>
              <a:rPr lang="es-VE" sz="2400" dirty="0" smtClean="0">
                <a:latin typeface="Arial" panose="020B0604020202020204" pitchFamily="34" charset="0"/>
                <a:cs typeface="Arial" panose="020B0604020202020204" pitchFamily="34" charset="0"/>
              </a:rPr>
              <a:t>superficie.</a:t>
            </a:r>
            <a:endParaRPr lang="es-VE" sz="2400" dirty="0">
              <a:latin typeface="Arial" panose="020B0604020202020204" pitchFamily="34" charset="0"/>
              <a:cs typeface="Arial" panose="020B0604020202020204" pitchFamily="34" charset="0"/>
            </a:endParaRPr>
          </a:p>
        </p:txBody>
      </p:sp>
      <p:sp>
        <p:nvSpPr>
          <p:cNvPr id="4" name="CuadroTexto 3"/>
          <p:cNvSpPr txBox="1"/>
          <p:nvPr/>
        </p:nvSpPr>
        <p:spPr>
          <a:xfrm>
            <a:off x="3820511" y="534820"/>
            <a:ext cx="4414344" cy="523220"/>
          </a:xfrm>
          <a:prstGeom prst="rect">
            <a:avLst/>
          </a:prstGeom>
          <a:noFill/>
        </p:spPr>
        <p:txBody>
          <a:bodyPr wrap="square" rtlCol="0">
            <a:spAutoFit/>
          </a:bodyPr>
          <a:lstStyle/>
          <a:p>
            <a:r>
              <a:rPr lang="es-VE" sz="2800" b="1" u="sng" dirty="0" smtClean="0"/>
              <a:t>BOMBEO MECANICO</a:t>
            </a:r>
            <a:endParaRPr lang="es-VE" sz="2800" b="1" u="sng" dirty="0"/>
          </a:p>
        </p:txBody>
      </p:sp>
      <p:pic>
        <p:nvPicPr>
          <p:cNvPr id="3074" name="Picture 2" descr="Resultado de imagen para sistema de levantamiento artificial bombeo mecani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675" y="1867971"/>
            <a:ext cx="5691195" cy="410100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7060" y="3877152"/>
            <a:ext cx="3210914" cy="2408186"/>
          </a:xfrm>
          <a:prstGeom prst="rect">
            <a:avLst/>
          </a:prstGeom>
        </p:spPr>
      </p:pic>
    </p:spTree>
    <p:extLst>
      <p:ext uri="{BB962C8B-B14F-4D97-AF65-F5344CB8AC3E}">
        <p14:creationId xmlns:p14="http://schemas.microsoft.com/office/powerpoint/2010/main" val="15269522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773" y="1576552"/>
            <a:ext cx="9475076" cy="5047326"/>
          </a:xfrm>
          <a:prstGeom prst="rect">
            <a:avLst/>
          </a:prstGeom>
        </p:spPr>
      </p:pic>
      <p:sp>
        <p:nvSpPr>
          <p:cNvPr id="4" name="CuadroTexto 3"/>
          <p:cNvSpPr txBox="1"/>
          <p:nvPr/>
        </p:nvSpPr>
        <p:spPr>
          <a:xfrm>
            <a:off x="1560786" y="834364"/>
            <a:ext cx="10105696" cy="523220"/>
          </a:xfrm>
          <a:prstGeom prst="rect">
            <a:avLst/>
          </a:prstGeom>
          <a:noFill/>
        </p:spPr>
        <p:txBody>
          <a:bodyPr wrap="square" rtlCol="0">
            <a:spAutoFit/>
          </a:bodyPr>
          <a:lstStyle/>
          <a:p>
            <a:r>
              <a:rPr lang="es-VE" sz="2800" b="1" u="sng" dirty="0" smtClean="0"/>
              <a:t>COMPONENTES DEL SISTEMA DE BOMBEO MECANICO</a:t>
            </a:r>
            <a:endParaRPr lang="es-VE" sz="2800" b="1" u="sng" dirty="0"/>
          </a:p>
        </p:txBody>
      </p:sp>
    </p:spTree>
    <p:extLst>
      <p:ext uri="{BB962C8B-B14F-4D97-AF65-F5344CB8AC3E}">
        <p14:creationId xmlns:p14="http://schemas.microsoft.com/office/powerpoint/2010/main" val="1582366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621" y="484527"/>
            <a:ext cx="10972800" cy="6091256"/>
          </a:xfrm>
          <a:prstGeom prst="rect">
            <a:avLst/>
          </a:prstGeom>
        </p:spPr>
      </p:pic>
    </p:spTree>
    <p:extLst>
      <p:ext uri="{BB962C8B-B14F-4D97-AF65-F5344CB8AC3E}">
        <p14:creationId xmlns:p14="http://schemas.microsoft.com/office/powerpoint/2010/main" val="23576584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995" y="590365"/>
            <a:ext cx="11072123" cy="5668545"/>
          </a:xfrm>
          <a:prstGeom prst="rect">
            <a:avLst/>
          </a:prstGeom>
        </p:spPr>
      </p:pic>
    </p:spTree>
    <p:extLst>
      <p:ext uri="{BB962C8B-B14F-4D97-AF65-F5344CB8AC3E}">
        <p14:creationId xmlns:p14="http://schemas.microsoft.com/office/powerpoint/2010/main" val="4342666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76971" y="318100"/>
            <a:ext cx="4319901" cy="523220"/>
          </a:xfrm>
          <a:prstGeom prst="rect">
            <a:avLst/>
          </a:prstGeom>
        </p:spPr>
        <p:txBody>
          <a:bodyPr wrap="none">
            <a:spAutoFit/>
          </a:bodyPr>
          <a:lstStyle/>
          <a:p>
            <a:pPr fontAlgn="base">
              <a:spcAft>
                <a:spcPts val="0"/>
              </a:spcAft>
            </a:pPr>
            <a:r>
              <a:rPr lang="es-VE" sz="2800" b="1" u="sng" dirty="0" smtClean="0">
                <a:latin typeface="Arial" panose="020B0604020202020204" pitchFamily="34" charset="0"/>
                <a:ea typeface="Times New Roman" panose="02020603050405020304" pitchFamily="18" charset="0"/>
              </a:rPr>
              <a:t>BOMBA  </a:t>
            </a:r>
            <a:r>
              <a:rPr lang="es-VE" sz="2800" b="1" u="sng" dirty="0">
                <a:latin typeface="Arial" panose="020B0604020202020204" pitchFamily="34" charset="0"/>
                <a:ea typeface="Times New Roman" panose="02020603050405020304" pitchFamily="18" charset="0"/>
              </a:rPr>
              <a:t>DE SUBSUELO</a:t>
            </a:r>
            <a:endParaRPr lang="es-VE" sz="2800" b="1" u="sng" dirty="0">
              <a:effectLst/>
              <a:latin typeface="Times New Roman" panose="02020603050405020304" pitchFamily="18" charset="0"/>
              <a:ea typeface="Times New Roman" panose="02020603050405020304" pitchFamily="18" charset="0"/>
            </a:endParaRPr>
          </a:p>
        </p:txBody>
      </p:sp>
      <p:pic>
        <p:nvPicPr>
          <p:cNvPr id="3" name="Imagen 2" descr="Resultado de imagen para bombeo mecanico equipo de subsuelo"/>
          <p:cNvPicPr/>
          <p:nvPr/>
        </p:nvPicPr>
        <p:blipFill>
          <a:blip r:embed="rId2">
            <a:extLst>
              <a:ext uri="{28A0092B-C50C-407E-A947-70E740481C1C}">
                <a14:useLocalDpi xmlns:a14="http://schemas.microsoft.com/office/drawing/2010/main" val="0"/>
              </a:ext>
            </a:extLst>
          </a:blip>
          <a:srcRect/>
          <a:stretch>
            <a:fillRect/>
          </a:stretch>
        </p:blipFill>
        <p:spPr bwMode="auto">
          <a:xfrm>
            <a:off x="1363093" y="1618560"/>
            <a:ext cx="4179832" cy="2799614"/>
          </a:xfrm>
          <a:prstGeom prst="rect">
            <a:avLst/>
          </a:prstGeom>
          <a:noFill/>
          <a:ln>
            <a:noFill/>
          </a:ln>
        </p:spPr>
      </p:pic>
      <p:sp>
        <p:nvSpPr>
          <p:cNvPr id="6" name="Rectangle 2"/>
          <p:cNvSpPr>
            <a:spLocks noChangeArrowheads="1"/>
          </p:cNvSpPr>
          <p:nvPr/>
        </p:nvSpPr>
        <p:spPr bwMode="auto">
          <a:xfrm>
            <a:off x="1363093" y="5542257"/>
            <a:ext cx="10281475" cy="4154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VE" sz="2400" b="0" i="0" u="none" strike="noStrike" cap="none" normalizeH="0" baseline="0" dirty="0" smtClean="0">
                <a:ln>
                  <a:noFill/>
                </a:ln>
                <a:solidFill>
                  <a:srgbClr val="212121"/>
                </a:solidFill>
                <a:effectLst/>
                <a:latin typeface="Arial" panose="020B0604020202020204" pitchFamily="34" charset="0"/>
                <a:ea typeface="Times New Roman" panose="02020603050405020304" pitchFamily="18" charset="0"/>
                <a:cs typeface="Arial" panose="020B0604020202020204" pitchFamily="34" charset="0"/>
              </a:rPr>
              <a:t>Esencialmente, la apertura y el cierre de las válvulas en el sistema. </a:t>
            </a:r>
            <a:endParaRPr kumimoji="0" lang="es-VE" altLang="es-VE" sz="1800" b="0" i="0" u="none" strike="noStrike" cap="none" normalizeH="0" baseline="0" dirty="0" smtClean="0">
              <a:ln>
                <a:noFill/>
              </a:ln>
              <a:solidFill>
                <a:schemeClr val="tx1"/>
              </a:solidFill>
              <a:effectLst/>
              <a:latin typeface="Arial" panose="020B0604020202020204" pitchFamily="34" charset="0"/>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158" y="1319683"/>
            <a:ext cx="5479139" cy="3744211"/>
          </a:xfrm>
          <a:prstGeom prst="rect">
            <a:avLst/>
          </a:prstGeom>
        </p:spPr>
      </p:pic>
    </p:spTree>
    <p:extLst>
      <p:ext uri="{BB962C8B-B14F-4D97-AF65-F5344CB8AC3E}">
        <p14:creationId xmlns:p14="http://schemas.microsoft.com/office/powerpoint/2010/main" val="9832608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414345" y="457450"/>
            <a:ext cx="5817476" cy="861774"/>
          </a:xfrm>
          <a:prstGeom prst="rect">
            <a:avLst/>
          </a:prstGeom>
          <a:noFill/>
        </p:spPr>
        <p:txBody>
          <a:bodyPr wrap="square" rtlCol="0">
            <a:spAutoFit/>
          </a:bodyPr>
          <a:lstStyle/>
          <a:p>
            <a:r>
              <a:rPr lang="es-VE" sz="3200" b="1" i="1" u="sng" dirty="0"/>
              <a:t>Cartas dinagráficas</a:t>
            </a:r>
            <a:endParaRPr lang="es-VE" sz="3200" b="1" u="sng" dirty="0"/>
          </a:p>
          <a:p>
            <a:endParaRPr lang="es-VE" dirty="0"/>
          </a:p>
        </p:txBody>
      </p:sp>
      <p:pic>
        <p:nvPicPr>
          <p:cNvPr id="4" name="Imagen 3"/>
          <p:cNvPicPr/>
          <p:nvPr/>
        </p:nvPicPr>
        <p:blipFill rotWithShape="1">
          <a:blip r:embed="rId2"/>
          <a:srcRect l="19952" t="27513" r="23422" b="13917"/>
          <a:stretch/>
        </p:blipFill>
        <p:spPr bwMode="auto">
          <a:xfrm>
            <a:off x="583325" y="1481959"/>
            <a:ext cx="5770178" cy="4776951"/>
          </a:xfrm>
          <a:prstGeom prst="rect">
            <a:avLst/>
          </a:prstGeom>
          <a:ln>
            <a:noFill/>
          </a:ln>
          <a:extLst>
            <a:ext uri="{53640926-AAD7-44D8-BBD7-CCE9431645EC}">
              <a14:shadowObscured xmlns:a14="http://schemas.microsoft.com/office/drawing/2010/main"/>
            </a:ext>
          </a:extLst>
        </p:spPr>
      </p:pic>
      <p:sp>
        <p:nvSpPr>
          <p:cNvPr id="6" name="CuadroTexto 5"/>
          <p:cNvSpPr txBox="1"/>
          <p:nvPr/>
        </p:nvSpPr>
        <p:spPr>
          <a:xfrm>
            <a:off x="6873767" y="1666066"/>
            <a:ext cx="4666592" cy="3046988"/>
          </a:xfrm>
          <a:prstGeom prst="rect">
            <a:avLst/>
          </a:prstGeom>
          <a:noFill/>
        </p:spPr>
        <p:txBody>
          <a:bodyPr wrap="square" rtlCol="0">
            <a:spAutoFit/>
          </a:bodyPr>
          <a:lstStyle/>
          <a:p>
            <a:pPr algn="just"/>
            <a:r>
              <a:rPr lang="es-ES" sz="2400" dirty="0">
                <a:latin typeface="Arial" panose="020B0604020202020204" pitchFamily="34" charset="0"/>
                <a:cs typeface="Arial" panose="020B0604020202020204" pitchFamily="34" charset="0"/>
              </a:rPr>
              <a:t>Se puede decir que uno de los mayores problemas en el diagnóstico del sistema de bombeo </a:t>
            </a:r>
            <a:r>
              <a:rPr lang="es-ES" sz="2400" dirty="0" smtClean="0">
                <a:latin typeface="Arial" panose="020B0604020202020204" pitchFamily="34" charset="0"/>
                <a:cs typeface="Arial" panose="020B0604020202020204" pitchFamily="34" charset="0"/>
              </a:rPr>
              <a:t>mecánico través </a:t>
            </a:r>
            <a:r>
              <a:rPr lang="es-ES" sz="2400" dirty="0">
                <a:latin typeface="Arial" panose="020B0604020202020204" pitchFamily="34" charset="0"/>
                <a:cs typeface="Arial" panose="020B0604020202020204" pitchFamily="34" charset="0"/>
              </a:rPr>
              <a:t>de </a:t>
            </a:r>
            <a:r>
              <a:rPr lang="es-ES" sz="2400" dirty="0" smtClean="0">
                <a:latin typeface="Arial" panose="020B0604020202020204" pitchFamily="34" charset="0"/>
                <a:cs typeface="Arial" panose="020B0604020202020204" pitchFamily="34" charset="0"/>
              </a:rPr>
              <a:t>las cartas dinagráficas es </a:t>
            </a:r>
            <a:r>
              <a:rPr lang="es-ES" sz="2400" dirty="0">
                <a:latin typeface="Arial" panose="020B0604020202020204" pitchFamily="34" charset="0"/>
                <a:cs typeface="Arial" panose="020B0604020202020204" pitchFamily="34" charset="0"/>
              </a:rPr>
              <a:t>la amplia variedad de formas que pueden tener, incluso representando la misma condición de </a:t>
            </a:r>
            <a:r>
              <a:rPr lang="es-ES" sz="2400" dirty="0" smtClean="0">
                <a:latin typeface="Arial" panose="020B0604020202020204" pitchFamily="34" charset="0"/>
                <a:cs typeface="Arial" panose="020B0604020202020204" pitchFamily="34" charset="0"/>
              </a:rPr>
              <a:t>bombeo.</a:t>
            </a:r>
            <a:endParaRPr lang="es-VE"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98697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952" y="248420"/>
            <a:ext cx="11351172" cy="6415628"/>
          </a:xfrm>
          <a:prstGeom prst="rect">
            <a:avLst/>
          </a:prstGeom>
        </p:spPr>
      </p:pic>
    </p:spTree>
    <p:extLst>
      <p:ext uri="{BB962C8B-B14F-4D97-AF65-F5344CB8AC3E}">
        <p14:creationId xmlns:p14="http://schemas.microsoft.com/office/powerpoint/2010/main" val="2707753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9756" t="12392" r="21724" b="18427"/>
          <a:stretch/>
        </p:blipFill>
        <p:spPr>
          <a:xfrm>
            <a:off x="5823861" y="1319224"/>
            <a:ext cx="6110636" cy="4498252"/>
          </a:xfrm>
          <a:prstGeom prst="rect">
            <a:avLst/>
          </a:prstGeom>
        </p:spPr>
      </p:pic>
      <p:pic>
        <p:nvPicPr>
          <p:cNvPr id="3" name="Imagen 2"/>
          <p:cNvPicPr/>
          <p:nvPr/>
        </p:nvPicPr>
        <p:blipFill rotWithShape="1">
          <a:blip r:embed="rId3">
            <a:extLst>
              <a:ext uri="{28A0092B-C50C-407E-A947-70E740481C1C}">
                <a14:useLocalDpi xmlns:a14="http://schemas.microsoft.com/office/drawing/2010/main" val="0"/>
              </a:ext>
            </a:extLst>
          </a:blip>
          <a:srcRect l="7271" t="11018" r="50402" b="74075"/>
          <a:stretch/>
        </p:blipFill>
        <p:spPr bwMode="auto">
          <a:xfrm>
            <a:off x="328875" y="1978023"/>
            <a:ext cx="4692015" cy="2010653"/>
          </a:xfrm>
          <a:prstGeom prst="rect">
            <a:avLst/>
          </a:prstGeom>
          <a:ln>
            <a:noFill/>
          </a:ln>
          <a:extLst>
            <a:ext uri="{53640926-AAD7-44D8-BBD7-CCE9431645EC}">
              <a14:shadowObscured xmlns:a14="http://schemas.microsoft.com/office/drawing/2010/main"/>
            </a:ext>
          </a:extLst>
        </p:spPr>
      </p:pic>
      <p:sp>
        <p:nvSpPr>
          <p:cNvPr id="4" name="CuadroTexto 3"/>
          <p:cNvSpPr txBox="1"/>
          <p:nvPr/>
        </p:nvSpPr>
        <p:spPr>
          <a:xfrm>
            <a:off x="1923393" y="457450"/>
            <a:ext cx="8308428" cy="861774"/>
          </a:xfrm>
          <a:prstGeom prst="rect">
            <a:avLst/>
          </a:prstGeom>
          <a:noFill/>
        </p:spPr>
        <p:txBody>
          <a:bodyPr wrap="square" rtlCol="0">
            <a:spAutoFit/>
          </a:bodyPr>
          <a:lstStyle/>
          <a:p>
            <a:r>
              <a:rPr lang="es-VE" sz="3200" b="1" i="1" u="sng" dirty="0" smtClean="0"/>
              <a:t>Segmentos de las Cartas </a:t>
            </a:r>
            <a:r>
              <a:rPr lang="es-VE" sz="3200" b="1" i="1" u="sng" dirty="0"/>
              <a:t>dinagráficas</a:t>
            </a:r>
            <a:endParaRPr lang="es-VE" sz="3200" b="1" u="sng" dirty="0"/>
          </a:p>
          <a:p>
            <a:endParaRPr lang="es-VE" dirty="0"/>
          </a:p>
        </p:txBody>
      </p:sp>
      <p:sp>
        <p:nvSpPr>
          <p:cNvPr id="5" name="Flecha derecha 4"/>
          <p:cNvSpPr/>
          <p:nvPr/>
        </p:nvSpPr>
        <p:spPr>
          <a:xfrm>
            <a:off x="5139560" y="2554014"/>
            <a:ext cx="567558" cy="567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3932072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32881" t="14116" r="31216" b="7220"/>
          <a:stretch/>
        </p:blipFill>
        <p:spPr>
          <a:xfrm>
            <a:off x="6227379" y="258925"/>
            <a:ext cx="5076497" cy="5754415"/>
          </a:xfrm>
          <a:prstGeom prst="rect">
            <a:avLst/>
          </a:prstGeom>
        </p:spPr>
      </p:pic>
      <p:sp>
        <p:nvSpPr>
          <p:cNvPr id="3" name="Flecha derecha 2"/>
          <p:cNvSpPr/>
          <p:nvPr/>
        </p:nvSpPr>
        <p:spPr>
          <a:xfrm>
            <a:off x="4635063" y="2812939"/>
            <a:ext cx="945931" cy="6463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 name="Rectángulo 4"/>
          <p:cNvSpPr/>
          <p:nvPr/>
        </p:nvSpPr>
        <p:spPr>
          <a:xfrm>
            <a:off x="462455" y="1381778"/>
            <a:ext cx="3857299" cy="3477875"/>
          </a:xfrm>
          <a:prstGeom prst="rect">
            <a:avLst/>
          </a:prstGeom>
        </p:spPr>
        <p:txBody>
          <a:bodyPr wrap="square">
            <a:spAutoFit/>
          </a:bodyPr>
          <a:lstStyle/>
          <a:p>
            <a:pPr algn="just">
              <a:spcAft>
                <a:spcPts val="1000"/>
              </a:spcAft>
            </a:pPr>
            <a:r>
              <a:rPr lang="es-VE" sz="2000" i="1" dirty="0">
                <a:latin typeface="Times New Roman" panose="02020603050405020304" pitchFamily="18" charset="0"/>
                <a:ea typeface="Calibri" panose="020F0502020204030204" pitchFamily="34" charset="0"/>
                <a:cs typeface="Times New Roman" panose="02020603050405020304" pitchFamily="18" charset="0"/>
              </a:rPr>
              <a:t>Figura N° 16.  </a:t>
            </a:r>
            <a:r>
              <a:rPr lang="es-VE" sz="2000" dirty="0">
                <a:latin typeface="Times New Roman" panose="02020603050405020304" pitchFamily="18" charset="0"/>
                <a:ea typeface="Calibri" panose="020F0502020204030204" pitchFamily="34" charset="0"/>
                <a:cs typeface="Times New Roman" panose="02020603050405020304" pitchFamily="18" charset="0"/>
              </a:rPr>
              <a:t>Ejemplo de algunas Condiciones de Bombeo Representadas en las Cartas Dinagráficas de Fondo. </a:t>
            </a:r>
            <a:r>
              <a:rPr lang="es-ES" sz="2000" dirty="0">
                <a:latin typeface="Times New Roman" panose="02020603050405020304" pitchFamily="18" charset="0"/>
                <a:ea typeface="Calibri" panose="020F0502020204030204" pitchFamily="34" charset="0"/>
                <a:cs typeface="Times New Roman" panose="02020603050405020304" pitchFamily="18" charset="0"/>
              </a:rPr>
              <a:t>Fuente: </a:t>
            </a:r>
            <a:r>
              <a:rPr lang="es-VE" sz="2000" dirty="0">
                <a:latin typeface="Times New Roman" panose="02020603050405020304" pitchFamily="18" charset="0"/>
                <a:ea typeface="Calibri" panose="020F0502020204030204" pitchFamily="34" charset="0"/>
                <a:cs typeface="Times New Roman" panose="02020603050405020304" pitchFamily="18" charset="0"/>
              </a:rPr>
              <a:t>“Identificación de los puntos de apertura y cierre de la válvula en las tarjetas de dinamómetro de los sistemas de bombeo mecánico basados en aproximación poligonal y código de cadena” G.D. Reges, L. Schitman, R.A. Reis (2014)</a:t>
            </a:r>
            <a:endParaRPr lang="es-VE" sz="2000" i="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CuadroTexto 5"/>
          <p:cNvSpPr txBox="1"/>
          <p:nvPr/>
        </p:nvSpPr>
        <p:spPr>
          <a:xfrm>
            <a:off x="788276" y="386337"/>
            <a:ext cx="5817476" cy="584775"/>
          </a:xfrm>
          <a:prstGeom prst="rect">
            <a:avLst/>
          </a:prstGeom>
          <a:noFill/>
        </p:spPr>
        <p:txBody>
          <a:bodyPr wrap="square" rtlCol="0">
            <a:spAutoFit/>
          </a:bodyPr>
          <a:lstStyle/>
          <a:p>
            <a:r>
              <a:rPr lang="es-VE" sz="3200" b="1" i="1" u="sng" dirty="0" smtClean="0"/>
              <a:t>Condiciones de bombeo</a:t>
            </a:r>
            <a:endParaRPr lang="es-VE" dirty="0"/>
          </a:p>
        </p:txBody>
      </p:sp>
    </p:spTree>
    <p:extLst>
      <p:ext uri="{BB962C8B-B14F-4D97-AF65-F5344CB8AC3E}">
        <p14:creationId xmlns:p14="http://schemas.microsoft.com/office/powerpoint/2010/main" val="1668949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358" y="1177442"/>
            <a:ext cx="3468411" cy="2480158"/>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358" y="3994557"/>
            <a:ext cx="3468411" cy="2587121"/>
          </a:xfrm>
          <a:prstGeom prst="rect">
            <a:avLst/>
          </a:prstGeom>
        </p:spPr>
      </p:pic>
      <p:pic>
        <p:nvPicPr>
          <p:cNvPr id="4" name="Imagen 3"/>
          <p:cNvPicPr/>
          <p:nvPr/>
        </p:nvPicPr>
        <p:blipFill rotWithShape="1">
          <a:blip r:embed="rId4"/>
          <a:srcRect l="19896" t="17553" r="48758" b="59454"/>
          <a:stretch/>
        </p:blipFill>
        <p:spPr bwMode="auto">
          <a:xfrm>
            <a:off x="709448" y="1515988"/>
            <a:ext cx="4122684" cy="2273617"/>
          </a:xfrm>
          <a:prstGeom prst="rect">
            <a:avLst/>
          </a:prstGeom>
          <a:ln>
            <a:noFill/>
          </a:ln>
          <a:extLst>
            <a:ext uri="{53640926-AAD7-44D8-BBD7-CCE9431645EC}">
              <a14:shadowObscured xmlns:a14="http://schemas.microsoft.com/office/drawing/2010/main"/>
            </a:ext>
          </a:extLst>
        </p:spPr>
      </p:pic>
      <p:pic>
        <p:nvPicPr>
          <p:cNvPr id="5" name="Imagen 4"/>
          <p:cNvPicPr/>
          <p:nvPr/>
        </p:nvPicPr>
        <p:blipFill rotWithShape="1">
          <a:blip r:embed="rId4"/>
          <a:srcRect l="50717" t="61784" r="18129" b="16852"/>
          <a:stretch/>
        </p:blipFill>
        <p:spPr bwMode="auto">
          <a:xfrm>
            <a:off x="709448" y="3994557"/>
            <a:ext cx="4122684" cy="2573888"/>
          </a:xfrm>
          <a:prstGeom prst="rect">
            <a:avLst/>
          </a:prstGeom>
          <a:ln>
            <a:noFill/>
          </a:ln>
          <a:extLst>
            <a:ext uri="{53640926-AAD7-44D8-BBD7-CCE9431645EC}">
              <a14:shadowObscured xmlns:a14="http://schemas.microsoft.com/office/drawing/2010/main"/>
            </a:ext>
          </a:extLst>
        </p:spPr>
      </p:pic>
      <p:sp>
        <p:nvSpPr>
          <p:cNvPr id="6" name="CuadroTexto 5"/>
          <p:cNvSpPr txBox="1"/>
          <p:nvPr/>
        </p:nvSpPr>
        <p:spPr>
          <a:xfrm>
            <a:off x="3547241" y="291744"/>
            <a:ext cx="5817476" cy="584775"/>
          </a:xfrm>
          <a:prstGeom prst="rect">
            <a:avLst/>
          </a:prstGeom>
          <a:noFill/>
        </p:spPr>
        <p:txBody>
          <a:bodyPr wrap="square" rtlCol="0">
            <a:spAutoFit/>
          </a:bodyPr>
          <a:lstStyle/>
          <a:p>
            <a:r>
              <a:rPr lang="es-VE" sz="3200" b="1" i="1" u="sng" dirty="0" smtClean="0"/>
              <a:t>Condiciones de bombeo</a:t>
            </a:r>
            <a:endParaRPr lang="es-VE" dirty="0"/>
          </a:p>
        </p:txBody>
      </p:sp>
    </p:spTree>
    <p:extLst>
      <p:ext uri="{BB962C8B-B14F-4D97-AF65-F5344CB8AC3E}">
        <p14:creationId xmlns:p14="http://schemas.microsoft.com/office/powerpoint/2010/main" val="3856077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06973" y="2289150"/>
            <a:ext cx="10712669" cy="4726503"/>
          </a:xfrm>
        </p:spPr>
        <p:txBody>
          <a:bodyPr>
            <a:normAutofit/>
          </a:bodyPr>
          <a:lstStyle/>
          <a:p>
            <a:pPr marL="0" lvl="0" indent="0">
              <a:buNone/>
            </a:pPr>
            <a:r>
              <a:rPr lang="es-VE" sz="2800" b="1" u="sng" dirty="0" smtClean="0"/>
              <a:t>Objetivos </a:t>
            </a:r>
            <a:r>
              <a:rPr lang="es-VE" sz="2800" b="1" u="sng" dirty="0" err="1" smtClean="0"/>
              <a:t>especificos</a:t>
            </a:r>
            <a:endParaRPr lang="es-VE" sz="2800" u="sng" dirty="0" smtClean="0"/>
          </a:p>
          <a:p>
            <a:pPr lvl="0" algn="just"/>
            <a:r>
              <a:rPr lang="es-VE" sz="2400" dirty="0" smtClean="0">
                <a:latin typeface="Arial" panose="020B0604020202020204" pitchFamily="34" charset="0"/>
                <a:cs typeface="Arial" panose="020B0604020202020204" pitchFamily="34" charset="0"/>
              </a:rPr>
              <a:t>Estudiar </a:t>
            </a:r>
            <a:r>
              <a:rPr lang="es-VE" sz="2400" dirty="0">
                <a:latin typeface="Arial" panose="020B0604020202020204" pitchFamily="34" charset="0"/>
                <a:cs typeface="Arial" panose="020B0604020202020204" pitchFamily="34" charset="0"/>
              </a:rPr>
              <a:t>el proceso de producción de Pozos por Levantamiento Artificial por Bombeo Mecánico.</a:t>
            </a:r>
          </a:p>
          <a:p>
            <a:pPr lvl="0" algn="just"/>
            <a:r>
              <a:rPr lang="es-VE" sz="2400" dirty="0">
                <a:latin typeface="Arial" panose="020B0604020202020204" pitchFamily="34" charset="0"/>
                <a:cs typeface="Arial" panose="020B0604020202020204" pitchFamily="34" charset="0"/>
              </a:rPr>
              <a:t>Diseñar el Sistema de Patrones de Fallas Basado en Escenarios Operacionales en Pozo por Levantamiento Artificial por Bombeo Mecánico.</a:t>
            </a:r>
          </a:p>
          <a:p>
            <a:pPr lvl="0" algn="just"/>
            <a:r>
              <a:rPr lang="es-VE" sz="2400" dirty="0">
                <a:latin typeface="Arial" panose="020B0604020202020204" pitchFamily="34" charset="0"/>
                <a:cs typeface="Arial" panose="020B0604020202020204" pitchFamily="34" charset="0"/>
              </a:rPr>
              <a:t>Programar el Sistema de Patrones de Fallas en Pozo por Levantamiento Artificial por Bombeo Mecánico.</a:t>
            </a:r>
          </a:p>
          <a:p>
            <a:pPr lvl="0" algn="just"/>
            <a:r>
              <a:rPr lang="es-VE" sz="2400" dirty="0">
                <a:latin typeface="Arial" panose="020B0604020202020204" pitchFamily="34" charset="0"/>
                <a:cs typeface="Arial" panose="020B0604020202020204" pitchFamily="34" charset="0"/>
              </a:rPr>
              <a:t>Validar el Sistema de Patrones de Fallas con datos históricos de un pozo por Levantamiento Artificial por Bombeo Mecánico.</a:t>
            </a:r>
          </a:p>
          <a:p>
            <a:pPr lvl="0" algn="just"/>
            <a:r>
              <a:rPr lang="es-VE" sz="2400" dirty="0">
                <a:latin typeface="Arial" panose="020B0604020202020204" pitchFamily="34" charset="0"/>
                <a:cs typeface="Arial" panose="020B0604020202020204" pitchFamily="34" charset="0"/>
              </a:rPr>
              <a:t>Documentar  Sistema de Patrones de Fallas para Pozo por Levantamiento Artificial por Bombeo Mecánico.</a:t>
            </a:r>
          </a:p>
          <a:p>
            <a:endParaRPr lang="es-VE" dirty="0"/>
          </a:p>
        </p:txBody>
      </p:sp>
      <p:sp>
        <p:nvSpPr>
          <p:cNvPr id="5" name="CuadroTexto 4"/>
          <p:cNvSpPr txBox="1"/>
          <p:nvPr/>
        </p:nvSpPr>
        <p:spPr>
          <a:xfrm>
            <a:off x="606973" y="696191"/>
            <a:ext cx="11009587" cy="1261884"/>
          </a:xfrm>
          <a:prstGeom prst="rect">
            <a:avLst/>
          </a:prstGeom>
          <a:noFill/>
        </p:spPr>
        <p:txBody>
          <a:bodyPr wrap="square" rtlCol="0">
            <a:spAutoFit/>
          </a:bodyPr>
          <a:lstStyle/>
          <a:p>
            <a:r>
              <a:rPr lang="es-VE" sz="2800" b="1" u="sng" dirty="0" smtClean="0">
                <a:latin typeface="Arial" panose="020B0604020202020204" pitchFamily="34" charset="0"/>
                <a:cs typeface="Arial" panose="020B0604020202020204" pitchFamily="34" charset="0"/>
              </a:rPr>
              <a:t>Objetivo general</a:t>
            </a:r>
            <a:r>
              <a:rPr lang="es-VE" sz="2400" dirty="0" smtClean="0">
                <a:latin typeface="Arial" panose="020B0604020202020204" pitchFamily="34" charset="0"/>
                <a:cs typeface="Arial" panose="020B0604020202020204" pitchFamily="34" charset="0"/>
              </a:rPr>
              <a:t/>
            </a:r>
            <a:br>
              <a:rPr lang="es-VE" sz="2400" dirty="0" smtClean="0">
                <a:latin typeface="Arial" panose="020B0604020202020204" pitchFamily="34" charset="0"/>
                <a:cs typeface="Arial" panose="020B0604020202020204" pitchFamily="34" charset="0"/>
              </a:rPr>
            </a:br>
            <a:r>
              <a:rPr lang="es-VE" sz="2400" dirty="0" smtClean="0">
                <a:latin typeface="Arial" panose="020B0604020202020204" pitchFamily="34" charset="0"/>
                <a:cs typeface="Arial" panose="020B0604020202020204" pitchFamily="34" charset="0"/>
              </a:rPr>
              <a:t>Desarrollo de un sistema de detección de fallas en pozos por balancín basado en patrones operacionales.</a:t>
            </a:r>
            <a:endParaRPr lang="es-VE" sz="2400" dirty="0"/>
          </a:p>
        </p:txBody>
      </p:sp>
    </p:spTree>
    <p:extLst>
      <p:ext uri="{BB962C8B-B14F-4D97-AF65-F5344CB8AC3E}">
        <p14:creationId xmlns:p14="http://schemas.microsoft.com/office/powerpoint/2010/main" val="2157442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313" y="1085095"/>
            <a:ext cx="3159673" cy="2369756"/>
          </a:xfrm>
          <a:prstGeom prst="rect">
            <a:avLst/>
          </a:prstGeom>
        </p:spPr>
      </p:pic>
      <p:pic>
        <p:nvPicPr>
          <p:cNvPr id="3" name="Imagen 2"/>
          <p:cNvPicPr/>
          <p:nvPr/>
        </p:nvPicPr>
        <p:blipFill rotWithShape="1">
          <a:blip r:embed="rId3"/>
          <a:srcRect l="19896" t="40546" r="49426" b="38404"/>
          <a:stretch/>
        </p:blipFill>
        <p:spPr bwMode="auto">
          <a:xfrm>
            <a:off x="5628290" y="932730"/>
            <a:ext cx="5722882" cy="2482345"/>
          </a:xfrm>
          <a:prstGeom prst="rect">
            <a:avLst/>
          </a:prstGeom>
          <a:ln>
            <a:noFill/>
          </a:ln>
          <a:extLst>
            <a:ext uri="{53640926-AAD7-44D8-BBD7-CCE9431645EC}">
              <a14:shadowObscured xmlns:a14="http://schemas.microsoft.com/office/drawing/2010/main"/>
            </a:ext>
          </a:extLst>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313" y="3975865"/>
            <a:ext cx="3275288" cy="2456466"/>
          </a:xfrm>
          <a:prstGeom prst="rect">
            <a:avLst/>
          </a:prstGeom>
        </p:spPr>
      </p:pic>
      <p:pic>
        <p:nvPicPr>
          <p:cNvPr id="5" name="Imagen 4"/>
          <p:cNvPicPr/>
          <p:nvPr/>
        </p:nvPicPr>
        <p:blipFill rotWithShape="1">
          <a:blip r:embed="rId3"/>
          <a:srcRect l="19896" t="62912" r="49140" b="16852"/>
          <a:stretch/>
        </p:blipFill>
        <p:spPr bwMode="auto">
          <a:xfrm>
            <a:off x="5628290" y="3783724"/>
            <a:ext cx="5722882" cy="2648607"/>
          </a:xfrm>
          <a:prstGeom prst="rect">
            <a:avLst/>
          </a:prstGeom>
          <a:ln>
            <a:noFill/>
          </a:ln>
          <a:extLst>
            <a:ext uri="{53640926-AAD7-44D8-BBD7-CCE9431645EC}">
              <a14:shadowObscured xmlns:a14="http://schemas.microsoft.com/office/drawing/2010/main"/>
            </a:ext>
          </a:extLst>
        </p:spPr>
      </p:pic>
      <p:sp>
        <p:nvSpPr>
          <p:cNvPr id="6" name="CuadroTexto 5"/>
          <p:cNvSpPr txBox="1"/>
          <p:nvPr/>
        </p:nvSpPr>
        <p:spPr>
          <a:xfrm>
            <a:off x="3657600" y="163630"/>
            <a:ext cx="5817476" cy="584775"/>
          </a:xfrm>
          <a:prstGeom prst="rect">
            <a:avLst/>
          </a:prstGeom>
          <a:noFill/>
        </p:spPr>
        <p:txBody>
          <a:bodyPr wrap="square" rtlCol="0">
            <a:spAutoFit/>
          </a:bodyPr>
          <a:lstStyle/>
          <a:p>
            <a:r>
              <a:rPr lang="es-VE" sz="3200" b="1" i="1" u="sng" dirty="0" smtClean="0"/>
              <a:t>Condiciones de bombeo</a:t>
            </a:r>
            <a:endParaRPr lang="es-VE" dirty="0"/>
          </a:p>
        </p:txBody>
      </p:sp>
    </p:spTree>
    <p:extLst>
      <p:ext uri="{BB962C8B-B14F-4D97-AF65-F5344CB8AC3E}">
        <p14:creationId xmlns:p14="http://schemas.microsoft.com/office/powerpoint/2010/main" val="26122710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1516" y="1016151"/>
            <a:ext cx="3212223" cy="2409168"/>
          </a:xfrm>
          <a:prstGeom prst="rect">
            <a:avLst/>
          </a:prstGeom>
        </p:spPr>
      </p:pic>
      <p:pic>
        <p:nvPicPr>
          <p:cNvPr id="3" name="Imagen 2"/>
          <p:cNvPicPr/>
          <p:nvPr/>
        </p:nvPicPr>
        <p:blipFill rotWithShape="1">
          <a:blip r:embed="rId3"/>
          <a:srcRect l="50574" t="39230" r="18129" b="38028"/>
          <a:stretch/>
        </p:blipFill>
        <p:spPr bwMode="auto">
          <a:xfrm>
            <a:off x="930162" y="935817"/>
            <a:ext cx="4193630" cy="2436757"/>
          </a:xfrm>
          <a:prstGeom prst="rect">
            <a:avLst/>
          </a:prstGeom>
          <a:ln>
            <a:noFill/>
          </a:ln>
          <a:extLst>
            <a:ext uri="{53640926-AAD7-44D8-BBD7-CCE9431645EC}">
              <a14:shadowObscured xmlns:a14="http://schemas.microsoft.com/office/drawing/2010/main"/>
            </a:ext>
          </a:extLst>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1516" y="3856695"/>
            <a:ext cx="3310759" cy="2307622"/>
          </a:xfrm>
          <a:prstGeom prst="rect">
            <a:avLst/>
          </a:prstGeom>
        </p:spPr>
      </p:pic>
      <p:pic>
        <p:nvPicPr>
          <p:cNvPr id="5" name="Imagen 4"/>
          <p:cNvPicPr/>
          <p:nvPr/>
        </p:nvPicPr>
        <p:blipFill rotWithShape="1">
          <a:blip r:embed="rId3"/>
          <a:srcRect l="51241" t="17553" r="18129" b="60269"/>
          <a:stretch/>
        </p:blipFill>
        <p:spPr bwMode="auto">
          <a:xfrm>
            <a:off x="930162" y="3723617"/>
            <a:ext cx="4193630" cy="2440700"/>
          </a:xfrm>
          <a:prstGeom prst="rect">
            <a:avLst/>
          </a:prstGeom>
          <a:ln>
            <a:noFill/>
          </a:ln>
          <a:extLst>
            <a:ext uri="{53640926-AAD7-44D8-BBD7-CCE9431645EC}">
              <a14:shadowObscured xmlns:a14="http://schemas.microsoft.com/office/drawing/2010/main"/>
            </a:ext>
          </a:extLst>
        </p:spPr>
      </p:pic>
      <p:sp>
        <p:nvSpPr>
          <p:cNvPr id="6" name="CuadroTexto 5"/>
          <p:cNvSpPr txBox="1"/>
          <p:nvPr/>
        </p:nvSpPr>
        <p:spPr>
          <a:xfrm>
            <a:off x="3405349" y="212053"/>
            <a:ext cx="5817476" cy="584775"/>
          </a:xfrm>
          <a:prstGeom prst="rect">
            <a:avLst/>
          </a:prstGeom>
          <a:noFill/>
        </p:spPr>
        <p:txBody>
          <a:bodyPr wrap="square" rtlCol="0">
            <a:spAutoFit/>
          </a:bodyPr>
          <a:lstStyle/>
          <a:p>
            <a:r>
              <a:rPr lang="es-VE" sz="3200" b="1" i="1" u="sng" dirty="0" smtClean="0"/>
              <a:t>Condiciones de bombeo</a:t>
            </a:r>
            <a:endParaRPr lang="es-VE" dirty="0"/>
          </a:p>
        </p:txBody>
      </p:sp>
    </p:spTree>
    <p:extLst>
      <p:ext uri="{BB962C8B-B14F-4D97-AF65-F5344CB8AC3E}">
        <p14:creationId xmlns:p14="http://schemas.microsoft.com/office/powerpoint/2010/main" val="2226819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VE" dirty="0"/>
              <a:t>Propuesta </a:t>
            </a:r>
            <a:r>
              <a:rPr lang="es-VE" dirty="0" smtClean="0"/>
              <a:t>del </a:t>
            </a:r>
            <a:r>
              <a:rPr lang="es-VE" dirty="0"/>
              <a:t>algoritmo </a:t>
            </a:r>
            <a:br>
              <a:rPr lang="es-VE" dirty="0"/>
            </a:br>
            <a:endParaRPr lang="es-VE"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724" y="2057400"/>
            <a:ext cx="3026981" cy="4035975"/>
          </a:xfrm>
          <a:prstGeom prst="rect">
            <a:avLst/>
          </a:prstGeom>
        </p:spPr>
      </p:pic>
    </p:spTree>
    <p:extLst>
      <p:ext uri="{BB962C8B-B14F-4D97-AF65-F5344CB8AC3E}">
        <p14:creationId xmlns:p14="http://schemas.microsoft.com/office/powerpoint/2010/main" val="6663557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711669" y="772510"/>
            <a:ext cx="8135007" cy="1231106"/>
          </a:xfrm>
          <a:prstGeom prst="rect">
            <a:avLst/>
          </a:prstGeom>
          <a:noFill/>
        </p:spPr>
        <p:txBody>
          <a:bodyPr wrap="square" rtlCol="0">
            <a:spAutoFit/>
          </a:bodyPr>
          <a:lstStyle/>
          <a:p>
            <a:r>
              <a:rPr lang="es-VE" sz="2800" b="1" u="sng" dirty="0">
                <a:latin typeface="Arial" panose="020B0604020202020204" pitchFamily="34" charset="0"/>
                <a:cs typeface="Arial" panose="020B0604020202020204" pitchFamily="34" charset="0"/>
              </a:rPr>
              <a:t>Algoritmo de identificación de puntos de apertura y cierre de las válvulas</a:t>
            </a:r>
            <a:endParaRPr lang="es-VE" sz="2800" b="1" dirty="0">
              <a:latin typeface="Arial" panose="020B0604020202020204" pitchFamily="34" charset="0"/>
              <a:cs typeface="Arial" panose="020B0604020202020204" pitchFamily="34" charset="0"/>
            </a:endParaRPr>
          </a:p>
          <a:p>
            <a:endParaRPr lang="es-VE" dirty="0"/>
          </a:p>
        </p:txBody>
      </p:sp>
      <p:sp>
        <p:nvSpPr>
          <p:cNvPr id="3" name="CuadroTexto 2"/>
          <p:cNvSpPr txBox="1"/>
          <p:nvPr/>
        </p:nvSpPr>
        <p:spPr>
          <a:xfrm>
            <a:off x="567559" y="2003616"/>
            <a:ext cx="10815145" cy="4339650"/>
          </a:xfrm>
          <a:prstGeom prst="rect">
            <a:avLst/>
          </a:prstGeom>
          <a:noFill/>
        </p:spPr>
        <p:txBody>
          <a:bodyPr wrap="square" rtlCol="0">
            <a:spAutoFit/>
          </a:bodyPr>
          <a:lstStyle/>
          <a:p>
            <a:pPr marL="285750" indent="-285750" algn="just">
              <a:buFont typeface="Arial" panose="020B0604020202020204" pitchFamily="34" charset="0"/>
              <a:buChar char="•"/>
            </a:pPr>
            <a:r>
              <a:rPr lang="es-ES" sz="2400" dirty="0">
                <a:latin typeface="Arial" panose="020B0604020202020204" pitchFamily="34" charset="0"/>
                <a:cs typeface="Arial" panose="020B0604020202020204" pitchFamily="34" charset="0"/>
              </a:rPr>
              <a:t>Este trabajo propone un nuevo método para diagnosticar los sistemas de </a:t>
            </a:r>
            <a:r>
              <a:rPr lang="es-ES" sz="2400" dirty="0" smtClean="0">
                <a:latin typeface="Arial" panose="020B0604020202020204" pitchFamily="34" charset="0"/>
                <a:cs typeface="Arial" panose="020B0604020202020204" pitchFamily="34" charset="0"/>
              </a:rPr>
              <a:t>bombeo, </a:t>
            </a:r>
            <a:r>
              <a:rPr lang="es-ES" sz="2400" dirty="0">
                <a:latin typeface="Arial" panose="020B0604020202020204" pitchFamily="34" charset="0"/>
                <a:cs typeface="Arial" panose="020B0604020202020204" pitchFamily="34" charset="0"/>
              </a:rPr>
              <a:t>mediante el análisis de segmentos entre los puntos de apertura y cierre de las válvulas identificadas en las cartas </a:t>
            </a:r>
            <a:r>
              <a:rPr lang="es-ES" sz="2400" dirty="0" smtClean="0">
                <a:latin typeface="Arial" panose="020B0604020202020204" pitchFamily="34" charset="0"/>
                <a:cs typeface="Arial" panose="020B0604020202020204" pitchFamily="34" charset="0"/>
              </a:rPr>
              <a:t>dinagráficas </a:t>
            </a:r>
            <a:r>
              <a:rPr lang="es-ES" sz="2400" dirty="0">
                <a:latin typeface="Arial" panose="020B0604020202020204" pitchFamily="34" charset="0"/>
                <a:cs typeface="Arial" panose="020B0604020202020204" pitchFamily="34" charset="0"/>
              </a:rPr>
              <a:t>de fondo</a:t>
            </a:r>
            <a:r>
              <a:rPr lang="es-ES" sz="2400" dirty="0" smtClean="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s-ES" sz="2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VE" sz="2400" dirty="0">
                <a:latin typeface="Arial" panose="020B0604020202020204" pitchFamily="34" charset="0"/>
                <a:cs typeface="Arial" panose="020B0604020202020204" pitchFamily="34" charset="0"/>
              </a:rPr>
              <a:t>En común, los métodos generalmente utilizados para determinar fallas en las cartas dinamométricas de fondo se basan en la comparación de la forma completa de las cartas</a:t>
            </a:r>
            <a:r>
              <a:rPr lang="es-VE" sz="2400" dirty="0" smtClean="0">
                <a:latin typeface="Arial" panose="020B0604020202020204" pitchFamily="34" charset="0"/>
                <a:cs typeface="Arial" panose="020B0604020202020204" pitchFamily="34" charset="0"/>
              </a:rPr>
              <a:t>.</a:t>
            </a:r>
          </a:p>
          <a:p>
            <a:pPr algn="just"/>
            <a:r>
              <a:rPr lang="es-VE" sz="2400" dirty="0" smtClean="0">
                <a:latin typeface="Arial" panose="020B0604020202020204" pitchFamily="34" charset="0"/>
                <a:cs typeface="Arial" panose="020B0604020202020204" pitchFamily="34" charset="0"/>
              </a:rPr>
              <a:t> </a:t>
            </a:r>
          </a:p>
          <a:p>
            <a:pPr marL="285750" indent="-285750" algn="just">
              <a:buFont typeface="Arial" panose="020B0604020202020204" pitchFamily="34" charset="0"/>
              <a:buChar char="•"/>
            </a:pPr>
            <a:r>
              <a:rPr lang="es-ES" sz="2400" dirty="0" smtClean="0">
                <a:latin typeface="Arial" panose="020B0604020202020204" pitchFamily="34" charset="0"/>
                <a:cs typeface="Arial" panose="020B0604020202020204" pitchFamily="34" charset="0"/>
              </a:rPr>
              <a:t>Las </a:t>
            </a:r>
            <a:r>
              <a:rPr lang="es-ES" sz="2400" dirty="0">
                <a:latin typeface="Arial" panose="020B0604020202020204" pitchFamily="34" charset="0"/>
                <a:cs typeface="Arial" panose="020B0604020202020204" pitchFamily="34" charset="0"/>
              </a:rPr>
              <a:t>deficiencias identificadas en estos casos pueden ser en gran parte el resultado de la estrategia de asimilación de la forma como un todo</a:t>
            </a:r>
            <a:r>
              <a:rPr lang="es-ES" sz="2400" dirty="0" smtClean="0">
                <a:latin typeface="Arial" panose="020B0604020202020204" pitchFamily="34" charset="0"/>
                <a:cs typeface="Arial" panose="020B0604020202020204" pitchFamily="34" charset="0"/>
              </a:rPr>
              <a:t>.</a:t>
            </a:r>
          </a:p>
          <a:p>
            <a:endParaRPr lang="es-VE" dirty="0"/>
          </a:p>
          <a:p>
            <a:endParaRPr lang="es-VE" dirty="0"/>
          </a:p>
        </p:txBody>
      </p:sp>
    </p:spTree>
    <p:extLst>
      <p:ext uri="{BB962C8B-B14F-4D97-AF65-F5344CB8AC3E}">
        <p14:creationId xmlns:p14="http://schemas.microsoft.com/office/powerpoint/2010/main" val="30993364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603531" y="337768"/>
            <a:ext cx="5565228" cy="800219"/>
          </a:xfrm>
          <a:prstGeom prst="rect">
            <a:avLst/>
          </a:prstGeom>
          <a:noFill/>
        </p:spPr>
        <p:txBody>
          <a:bodyPr wrap="square" rtlCol="0">
            <a:spAutoFit/>
          </a:bodyPr>
          <a:lstStyle/>
          <a:p>
            <a:r>
              <a:rPr lang="es-VE" sz="2800" b="1" u="sng" dirty="0" err="1" smtClean="0">
                <a:latin typeface="Arial" panose="020B0604020202020204" pitchFamily="34" charset="0"/>
                <a:cs typeface="Arial" panose="020B0604020202020204" pitchFamily="34" charset="0"/>
              </a:rPr>
              <a:t>Explicacion</a:t>
            </a:r>
            <a:r>
              <a:rPr lang="es-VE" sz="2800" b="1" u="sng" dirty="0" smtClean="0">
                <a:latin typeface="Arial" panose="020B0604020202020204" pitchFamily="34" charset="0"/>
                <a:cs typeface="Arial" panose="020B0604020202020204" pitchFamily="34" charset="0"/>
              </a:rPr>
              <a:t> del Algoritmo</a:t>
            </a:r>
            <a:endParaRPr lang="es-VE" sz="2800" b="1" dirty="0">
              <a:latin typeface="Arial" panose="020B0604020202020204" pitchFamily="34" charset="0"/>
              <a:cs typeface="Arial" panose="020B0604020202020204" pitchFamily="34" charset="0"/>
            </a:endParaRPr>
          </a:p>
          <a:p>
            <a:endParaRPr lang="es-VE" dirty="0"/>
          </a:p>
        </p:txBody>
      </p:sp>
      <p:sp>
        <p:nvSpPr>
          <p:cNvPr id="24" name="Rectángulo 23"/>
          <p:cNvSpPr/>
          <p:nvPr/>
        </p:nvSpPr>
        <p:spPr>
          <a:xfrm>
            <a:off x="667407" y="1041106"/>
            <a:ext cx="10794124" cy="1200329"/>
          </a:xfrm>
          <a:prstGeom prst="rect">
            <a:avLst/>
          </a:prstGeom>
        </p:spPr>
        <p:txBody>
          <a:bodyPr wrap="square">
            <a:spAutoFit/>
          </a:bodyPr>
          <a:lstStyle/>
          <a:p>
            <a:pPr marL="285750" indent="-285750" algn="just">
              <a:buFont typeface="Arial" panose="020B0604020202020204" pitchFamily="34" charset="0"/>
              <a:buChar char="•"/>
            </a:pPr>
            <a:r>
              <a:rPr lang="es-ES" sz="2400" dirty="0">
                <a:latin typeface="Arial" panose="020B0604020202020204" pitchFamily="34" charset="0"/>
                <a:ea typeface="Times New Roman" panose="02020603050405020304" pitchFamily="18" charset="0"/>
              </a:rPr>
              <a:t>Los puntos en las tarjetas de dinamómetro de fondo de pozo están formados por un conjunto de valores de desplazamiento y carga como en la ecuación 1</a:t>
            </a:r>
            <a:endParaRPr lang="es-VE" sz="2400" dirty="0"/>
          </a:p>
        </p:txBody>
      </p:sp>
      <mc:AlternateContent xmlns:mc="http://schemas.openxmlformats.org/markup-compatibility/2006" xmlns:a14="http://schemas.microsoft.com/office/drawing/2010/main">
        <mc:Choice Requires="a14">
          <p:sp>
            <p:nvSpPr>
              <p:cNvPr id="25" name="Rectangle 35"/>
              <p:cNvSpPr>
                <a:spLocks noChangeArrowheads="1"/>
              </p:cNvSpPr>
              <p:nvPr/>
            </p:nvSpPr>
            <p:spPr bwMode="auto">
              <a:xfrm>
                <a:off x="551794" y="2944773"/>
                <a:ext cx="10909738" cy="1892826"/>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228528" tIns="45720" rIns="91440" bIns="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VE" sz="2400" b="0" i="0" u="none" strike="noStrike" cap="none" normalizeH="0" baseline="0" dirty="0" smtClean="0">
                    <a:ln>
                      <a:noFill/>
                    </a:ln>
                    <a:solidFill>
                      <a:srgbClr val="212121"/>
                    </a:solidFill>
                    <a:effectLst/>
                    <a:latin typeface="Arial" panose="020B0604020202020204" pitchFamily="34" charset="0"/>
                    <a:ea typeface="Times New Roman" panose="02020603050405020304" pitchFamily="18" charset="0"/>
                    <a:cs typeface="Arial" panose="020B0604020202020204" pitchFamily="34" charset="0"/>
                  </a:rPr>
                  <a:t>El rango de valores en la tarjeta de dinamómetro puede variar según las características del pozo de origen, por lo que se utiliza una normalización de </a:t>
                </a:r>
                <a:r>
                  <a:rPr kumimoji="0" lang="es-ES" altLang="es-VE" sz="2400" b="0" i="0" u="none" strike="noStrike" cap="none" normalizeH="0" baseline="0" dirty="0" err="1" smtClean="0">
                    <a:ln>
                      <a:noFill/>
                    </a:ln>
                    <a:solidFill>
                      <a:srgbClr val="212121"/>
                    </a:solidFill>
                    <a:effectLst/>
                    <a:latin typeface="Arial" panose="020B0604020202020204" pitchFamily="34" charset="0"/>
                    <a:ea typeface="Times New Roman" panose="02020603050405020304" pitchFamily="18" charset="0"/>
                    <a:cs typeface="Arial" panose="020B0604020202020204" pitchFamily="34" charset="0"/>
                  </a:rPr>
                  <a:t>preproceso</a:t>
                </a:r>
                <a:r>
                  <a:rPr kumimoji="0" lang="es-ES" altLang="es-VE" sz="2400" b="0" i="0" u="none" strike="noStrike" cap="none" normalizeH="0" baseline="0" dirty="0" smtClean="0">
                    <a:ln>
                      <a:noFill/>
                    </a:ln>
                    <a:solidFill>
                      <a:srgbClr val="212121"/>
                    </a:solidFill>
                    <a:effectLst/>
                    <a:latin typeface="Arial" panose="020B0604020202020204" pitchFamily="34" charset="0"/>
                    <a:ea typeface="Times New Roman" panose="02020603050405020304" pitchFamily="18" charset="0"/>
                    <a:cs typeface="Arial" panose="020B0604020202020204" pitchFamily="34" charset="0"/>
                  </a:rPr>
                  <a:t> como en las ecuaciones 2   y 3, donde </a:t>
                </a:r>
                <a14:m>
                  <m:oMath xmlns:m="http://schemas.openxmlformats.org/officeDocument/2006/math">
                    <m:sSub>
                      <m:sSubPr>
                        <m:ctrlPr>
                          <a:rPr kumimoji="0" lang="es-ES" altLang="es-VE" sz="2400" b="0" i="1" u="none" strike="noStrike" cap="none" normalizeH="0" baseline="0" smtClean="0">
                            <a:ln>
                              <a:noFill/>
                            </a:ln>
                            <a:solidFill>
                              <a:srgbClr val="212121"/>
                            </a:solidFill>
                            <a:effectLst/>
                            <a:latin typeface="Cambria Math" panose="02040503050406030204" pitchFamily="18" charset="0"/>
                            <a:cs typeface="Arial" panose="020B0604020202020204" pitchFamily="34" charset="0"/>
                          </a:rPr>
                        </m:ctrlPr>
                      </m:sSubPr>
                      <m:e>
                        <m:r>
                          <a:rPr kumimoji="0" lang="es-VE" altLang="es-VE" sz="2400" b="0" i="1" u="none" strike="noStrike" cap="none" normalizeH="0" baseline="0" smtClean="0">
                            <a:ln>
                              <a:noFill/>
                            </a:ln>
                            <a:solidFill>
                              <a:srgbClr val="212121"/>
                            </a:solidFill>
                            <a:effectLst/>
                            <a:latin typeface="Cambria Math" panose="02040503050406030204" pitchFamily="18" charset="0"/>
                            <a:cs typeface="Arial" panose="020B0604020202020204" pitchFamily="34" charset="0"/>
                          </a:rPr>
                          <m:t>𝑑</m:t>
                        </m:r>
                      </m:e>
                      <m:sub>
                        <m:r>
                          <a:rPr kumimoji="0" lang="es-VE" altLang="es-VE" sz="2400" b="0" i="1" u="none" strike="noStrike" cap="none" normalizeH="0" baseline="0" smtClean="0">
                            <a:ln>
                              <a:noFill/>
                            </a:ln>
                            <a:solidFill>
                              <a:srgbClr val="212121"/>
                            </a:solidFill>
                            <a:effectLst/>
                            <a:latin typeface="Cambria Math" panose="02040503050406030204" pitchFamily="18" charset="0"/>
                            <a:cs typeface="Arial" panose="020B0604020202020204" pitchFamily="34" charset="0"/>
                          </a:rPr>
                          <m:t>𝑚𝑖𝑛</m:t>
                        </m:r>
                        <m:r>
                          <a:rPr kumimoji="0" lang="es-VE" altLang="es-VE" sz="2400" b="0" i="1" u="none" strike="noStrike" cap="none" normalizeH="0" baseline="0" smtClean="0">
                            <a:ln>
                              <a:noFill/>
                            </a:ln>
                            <a:solidFill>
                              <a:srgbClr val="212121"/>
                            </a:solidFill>
                            <a:effectLst/>
                            <a:latin typeface="Cambria Math" panose="02040503050406030204" pitchFamily="18" charset="0"/>
                            <a:cs typeface="Arial" panose="020B0604020202020204" pitchFamily="34" charset="0"/>
                          </a:rPr>
                          <m:t>, </m:t>
                        </m:r>
                      </m:sub>
                    </m:sSub>
                    <m:sSub>
                      <m:sSubPr>
                        <m:ctrlPr>
                          <a:rPr kumimoji="0" lang="es-ES" altLang="es-VE" sz="2400" b="0" i="1" u="none" strike="noStrike" cap="none" normalizeH="0" baseline="0" smtClean="0">
                            <a:ln>
                              <a:noFill/>
                            </a:ln>
                            <a:solidFill>
                              <a:srgbClr val="212121"/>
                            </a:solidFill>
                            <a:effectLst/>
                            <a:latin typeface="Cambria Math" panose="02040503050406030204" pitchFamily="18" charset="0"/>
                            <a:cs typeface="Arial" panose="020B0604020202020204" pitchFamily="34" charset="0"/>
                          </a:rPr>
                        </m:ctrlPr>
                      </m:sSubPr>
                      <m:e>
                        <m:r>
                          <a:rPr kumimoji="0" lang="es-VE" altLang="es-VE" sz="2400" b="0" i="1" u="none" strike="noStrike" cap="none" normalizeH="0" baseline="0" smtClean="0">
                            <a:ln>
                              <a:noFill/>
                            </a:ln>
                            <a:solidFill>
                              <a:srgbClr val="212121"/>
                            </a:solidFill>
                            <a:effectLst/>
                            <a:latin typeface="Cambria Math" panose="02040503050406030204" pitchFamily="18" charset="0"/>
                            <a:cs typeface="Arial" panose="020B0604020202020204" pitchFamily="34" charset="0"/>
                          </a:rPr>
                          <m:t>𝑑</m:t>
                        </m:r>
                      </m:e>
                      <m:sub>
                        <m:r>
                          <a:rPr kumimoji="0" lang="es-VE" altLang="es-VE" sz="2400" b="0" i="1" u="none" strike="noStrike" cap="none" normalizeH="0" baseline="0" smtClean="0">
                            <a:ln>
                              <a:noFill/>
                            </a:ln>
                            <a:solidFill>
                              <a:srgbClr val="212121"/>
                            </a:solidFill>
                            <a:effectLst/>
                            <a:latin typeface="Cambria Math" panose="02040503050406030204" pitchFamily="18" charset="0"/>
                            <a:cs typeface="Arial" panose="020B0604020202020204" pitchFamily="34" charset="0"/>
                          </a:rPr>
                          <m:t>𝑚𝑎𝑥</m:t>
                        </m:r>
                      </m:sub>
                    </m:sSub>
                  </m:oMath>
                </a14:m>
                <a:r>
                  <a:rPr kumimoji="0" lang="es-ES" altLang="es-VE" sz="2400" b="0" i="0" u="none" strike="noStrike" cap="none" normalizeH="0" baseline="0" dirty="0" smtClean="0">
                    <a:ln>
                      <a:noFill/>
                    </a:ln>
                    <a:solidFill>
                      <a:srgbClr val="212121"/>
                    </a:solidFill>
                    <a:effectLst/>
                    <a:latin typeface="Arial" panose="020B0604020202020204" pitchFamily="34" charset="0"/>
                    <a:ea typeface="Times New Roman" panose="02020603050405020304" pitchFamily="18" charset="0"/>
                    <a:cs typeface="Arial" panose="020B0604020202020204" pitchFamily="34" charset="0"/>
                  </a:rPr>
                  <a:t>,</a:t>
                </a:r>
                <a14:m>
                  <m:oMath xmlns:m="http://schemas.openxmlformats.org/officeDocument/2006/math">
                    <m:sSub>
                      <m:sSubPr>
                        <m:ctrlPr>
                          <a:rPr kumimoji="0" lang="es-ES" altLang="es-VE" sz="2400" b="0" i="1" u="none" strike="noStrike" cap="none" normalizeH="0" baseline="0" dirty="0" smtClean="0">
                            <a:ln>
                              <a:noFill/>
                            </a:ln>
                            <a:solidFill>
                              <a:srgbClr val="212121"/>
                            </a:solidFill>
                            <a:effectLst/>
                            <a:latin typeface="Cambria Math" panose="02040503050406030204" pitchFamily="18" charset="0"/>
                            <a:cs typeface="Arial" panose="020B0604020202020204" pitchFamily="34" charset="0"/>
                          </a:rPr>
                        </m:ctrlPr>
                      </m:sSubPr>
                      <m:e>
                        <m:r>
                          <a:rPr kumimoji="0" lang="es-VE" altLang="es-VE" sz="2400" b="0" i="1" u="none" strike="noStrike" cap="none" normalizeH="0" baseline="0" dirty="0" smtClean="0">
                            <a:ln>
                              <a:noFill/>
                            </a:ln>
                            <a:solidFill>
                              <a:srgbClr val="212121"/>
                            </a:solidFill>
                            <a:effectLst/>
                            <a:latin typeface="Cambria Math" panose="02040503050406030204" pitchFamily="18" charset="0"/>
                            <a:cs typeface="Arial" panose="020B0604020202020204" pitchFamily="34" charset="0"/>
                          </a:rPr>
                          <m:t>𝑙</m:t>
                        </m:r>
                      </m:e>
                      <m:sub>
                        <m:r>
                          <a:rPr kumimoji="0" lang="es-VE" altLang="es-VE" sz="2400" b="0" i="1" u="none" strike="noStrike" cap="none" normalizeH="0" baseline="0" dirty="0" smtClean="0">
                            <a:ln>
                              <a:noFill/>
                            </a:ln>
                            <a:solidFill>
                              <a:srgbClr val="212121"/>
                            </a:solidFill>
                            <a:effectLst/>
                            <a:latin typeface="Cambria Math" panose="02040503050406030204" pitchFamily="18" charset="0"/>
                            <a:cs typeface="Arial" panose="020B0604020202020204" pitchFamily="34" charset="0"/>
                          </a:rPr>
                          <m:t>𝑚𝑖𝑛</m:t>
                        </m:r>
                      </m:sub>
                    </m:sSub>
                    <m:r>
                      <a:rPr kumimoji="0" lang="es-VE" altLang="es-VE" sz="2400" b="0" i="1" u="none" strike="noStrike" cap="none" normalizeH="0" baseline="0" dirty="0" smtClean="0">
                        <a:ln>
                          <a:noFill/>
                        </a:ln>
                        <a:solidFill>
                          <a:srgbClr val="212121"/>
                        </a:solidFill>
                        <a:effectLst/>
                        <a:latin typeface="Cambria Math" panose="02040503050406030204" pitchFamily="18" charset="0"/>
                        <a:cs typeface="Arial" panose="020B0604020202020204" pitchFamily="34" charset="0"/>
                      </a:rPr>
                      <m:t>,</m:t>
                    </m:r>
                    <m:sSub>
                      <m:sSubPr>
                        <m:ctrlPr>
                          <a:rPr kumimoji="0" lang="es-VE" altLang="es-VE" sz="2400" b="0" i="1" u="none" strike="noStrike" cap="none" normalizeH="0" baseline="0" dirty="0" smtClean="0">
                            <a:ln>
                              <a:noFill/>
                            </a:ln>
                            <a:solidFill>
                              <a:srgbClr val="212121"/>
                            </a:solidFill>
                            <a:effectLst/>
                            <a:latin typeface="Cambria Math" panose="02040503050406030204" pitchFamily="18" charset="0"/>
                            <a:cs typeface="Arial" panose="020B0604020202020204" pitchFamily="34" charset="0"/>
                          </a:rPr>
                        </m:ctrlPr>
                      </m:sSubPr>
                      <m:e>
                        <m:r>
                          <a:rPr kumimoji="0" lang="es-VE" altLang="es-VE" sz="2400" b="0" i="1" u="none" strike="noStrike" cap="none" normalizeH="0" baseline="0" dirty="0" smtClean="0">
                            <a:ln>
                              <a:noFill/>
                            </a:ln>
                            <a:solidFill>
                              <a:srgbClr val="212121"/>
                            </a:solidFill>
                            <a:effectLst/>
                            <a:latin typeface="Cambria Math" panose="02040503050406030204" pitchFamily="18" charset="0"/>
                            <a:cs typeface="Arial" panose="020B0604020202020204" pitchFamily="34" charset="0"/>
                          </a:rPr>
                          <m:t>𝑙</m:t>
                        </m:r>
                      </m:e>
                      <m:sub>
                        <m:r>
                          <a:rPr kumimoji="0" lang="es-VE" altLang="es-VE" sz="2400" b="0" i="1" u="none" strike="noStrike" cap="none" normalizeH="0" baseline="0" dirty="0" smtClean="0">
                            <a:ln>
                              <a:noFill/>
                            </a:ln>
                            <a:solidFill>
                              <a:srgbClr val="212121"/>
                            </a:solidFill>
                            <a:effectLst/>
                            <a:latin typeface="Cambria Math" panose="02040503050406030204" pitchFamily="18" charset="0"/>
                            <a:cs typeface="Arial" panose="020B0604020202020204" pitchFamily="34" charset="0"/>
                          </a:rPr>
                          <m:t>𝑚𝑎𝑥</m:t>
                        </m:r>
                      </m:sub>
                    </m:sSub>
                  </m:oMath>
                </a14:m>
                <a:r>
                  <a:rPr kumimoji="0" lang="es-ES" altLang="es-VE" sz="2400" b="0" i="0" u="none" strike="noStrike" cap="none" normalizeH="0" baseline="0" dirty="0" smtClean="0">
                    <a:ln>
                      <a:noFill/>
                    </a:ln>
                    <a:solidFill>
                      <a:srgbClr val="212121"/>
                    </a:solidFill>
                    <a:effectLst/>
                    <a:latin typeface="Arial" panose="020B0604020202020204" pitchFamily="34" charset="0"/>
                    <a:ea typeface="Times New Roman" panose="02020603050405020304" pitchFamily="18" charset="0"/>
                    <a:cs typeface="Arial" panose="020B0604020202020204" pitchFamily="34" charset="0"/>
                  </a:rPr>
                  <a:t> son respectivamente los valores mínimo y máximo del desplazamiento y carga.</a:t>
                </a:r>
                <a:endParaRPr kumimoji="0" lang="es-VE" altLang="es-VE" sz="2400" b="0" i="0" u="none" strike="noStrike" cap="none" normalizeH="0" baseline="0" dirty="0" smtClean="0">
                  <a:ln>
                    <a:noFill/>
                  </a:ln>
                  <a:solidFill>
                    <a:schemeClr val="tx1"/>
                  </a:solidFill>
                  <a:effectLst/>
                  <a:latin typeface="Arial" panose="020B0604020202020204" pitchFamily="34" charset="0"/>
                </a:endParaRPr>
              </a:p>
            </p:txBody>
          </p:sp>
        </mc:Choice>
        <mc:Fallback xmlns="">
          <p:sp>
            <p:nvSpPr>
              <p:cNvPr id="25" name="Rectangle 35"/>
              <p:cNvSpPr>
                <a:spLocks noRot="1" noChangeAspect="1" noMove="1" noResize="1" noEditPoints="1" noAdjustHandles="1" noChangeArrowheads="1" noChangeShapeType="1" noTextEdit="1"/>
              </p:cNvSpPr>
              <p:nvPr/>
            </p:nvSpPr>
            <p:spPr bwMode="auto">
              <a:xfrm>
                <a:off x="551794" y="2944773"/>
                <a:ext cx="10909738" cy="1892826"/>
              </a:xfrm>
              <a:prstGeom prst="rect">
                <a:avLst/>
              </a:prstGeom>
              <a:blipFill>
                <a:blip r:embed="rId2"/>
                <a:stretch>
                  <a:fillRect t="-2251" r="-894" b="-964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VE">
                    <a:noFill/>
                  </a:rPr>
                  <a:t> </a:t>
                </a:r>
              </a:p>
            </p:txBody>
          </p:sp>
        </mc:Fallback>
      </mc:AlternateContent>
      <mc:AlternateContent xmlns:mc="http://schemas.openxmlformats.org/markup-compatibility/2006" xmlns:a14="http://schemas.microsoft.com/office/drawing/2010/main">
        <mc:Choice Requires="a14">
          <p:sp>
            <p:nvSpPr>
              <p:cNvPr id="3" name="CuadroTexto 2"/>
              <p:cNvSpPr txBox="1"/>
              <p:nvPr/>
            </p:nvSpPr>
            <p:spPr>
              <a:xfrm>
                <a:off x="2844044" y="2096403"/>
                <a:ext cx="644085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s-VE" sz="2800" dirty="0" smtClean="0"/>
                        <m:t>X</m:t>
                      </m:r>
                      <m:r>
                        <m:rPr>
                          <m:nor/>
                        </m:rPr>
                        <a:rPr lang="es-VE" sz="2800" dirty="0" smtClean="0"/>
                        <m:t> = [(</m:t>
                      </m:r>
                      <m:sSub>
                        <m:sSubPr>
                          <m:ctrlPr>
                            <a:rPr lang="es-VE" sz="2800" i="1" dirty="0" smtClean="0">
                              <a:latin typeface="Cambria Math" panose="02040503050406030204" pitchFamily="18" charset="0"/>
                            </a:rPr>
                          </m:ctrlPr>
                        </m:sSubPr>
                        <m:e>
                          <m:r>
                            <a:rPr lang="es-VE" sz="2800" b="0" i="1" dirty="0" smtClean="0">
                              <a:latin typeface="Cambria Math" panose="02040503050406030204" pitchFamily="18" charset="0"/>
                            </a:rPr>
                            <m:t>𝑑</m:t>
                          </m:r>
                        </m:e>
                        <m:sub>
                          <m:r>
                            <a:rPr lang="es-VE" sz="2800" b="0" i="1" dirty="0" smtClean="0">
                              <a:latin typeface="Cambria Math" panose="02040503050406030204" pitchFamily="18" charset="0"/>
                            </a:rPr>
                            <m:t>1</m:t>
                          </m:r>
                        </m:sub>
                      </m:sSub>
                      <m:r>
                        <a:rPr lang="es-VE" sz="2800" b="0" i="1" dirty="0" smtClean="0">
                          <a:latin typeface="Cambria Math" panose="02040503050406030204" pitchFamily="18" charset="0"/>
                        </a:rPr>
                        <m:t>,</m:t>
                      </m:r>
                      <m:sSub>
                        <m:sSubPr>
                          <m:ctrlPr>
                            <a:rPr lang="es-VE" sz="2800" b="0" i="1" dirty="0" smtClean="0">
                              <a:latin typeface="Cambria Math" panose="02040503050406030204" pitchFamily="18" charset="0"/>
                            </a:rPr>
                          </m:ctrlPr>
                        </m:sSubPr>
                        <m:e>
                          <m:r>
                            <a:rPr lang="es-VE" sz="2800" b="0" i="1" dirty="0" smtClean="0">
                              <a:latin typeface="Cambria Math" panose="02040503050406030204" pitchFamily="18" charset="0"/>
                            </a:rPr>
                            <m:t>𝑙</m:t>
                          </m:r>
                        </m:e>
                        <m:sub>
                          <m:r>
                            <a:rPr lang="es-VE" sz="2800" b="0" i="1" dirty="0" smtClean="0">
                              <a:latin typeface="Cambria Math" panose="02040503050406030204" pitchFamily="18" charset="0"/>
                            </a:rPr>
                            <m:t>1</m:t>
                          </m:r>
                        </m:sub>
                      </m:sSub>
                      <m:r>
                        <m:rPr>
                          <m:nor/>
                        </m:rPr>
                        <a:rPr lang="es-VE" sz="2800" dirty="0" smtClean="0"/>
                        <m:t>),(</m:t>
                      </m:r>
                      <m:sSub>
                        <m:sSubPr>
                          <m:ctrlPr>
                            <a:rPr lang="es-VE" sz="2800" i="1" dirty="0" smtClean="0">
                              <a:latin typeface="Cambria Math" panose="02040503050406030204" pitchFamily="18" charset="0"/>
                            </a:rPr>
                          </m:ctrlPr>
                        </m:sSubPr>
                        <m:e>
                          <m:r>
                            <a:rPr lang="es-VE" sz="2800" b="0" i="1" dirty="0" smtClean="0">
                              <a:latin typeface="Cambria Math" panose="02040503050406030204" pitchFamily="18" charset="0"/>
                            </a:rPr>
                            <m:t>𝑑</m:t>
                          </m:r>
                        </m:e>
                        <m:sub>
                          <m:r>
                            <a:rPr lang="es-VE" sz="2800" b="0" i="1" dirty="0" smtClean="0">
                              <a:latin typeface="Cambria Math" panose="02040503050406030204" pitchFamily="18" charset="0"/>
                            </a:rPr>
                            <m:t>2</m:t>
                          </m:r>
                        </m:sub>
                      </m:sSub>
                      <m:r>
                        <a:rPr lang="es-VE" sz="2800" b="0" i="1" dirty="0" smtClean="0">
                          <a:latin typeface="Cambria Math" panose="02040503050406030204" pitchFamily="18" charset="0"/>
                        </a:rPr>
                        <m:t>, </m:t>
                      </m:r>
                      <m:sSub>
                        <m:sSubPr>
                          <m:ctrlPr>
                            <a:rPr lang="es-VE" sz="2800" b="0" i="1" dirty="0" smtClean="0">
                              <a:latin typeface="Cambria Math" panose="02040503050406030204" pitchFamily="18" charset="0"/>
                            </a:rPr>
                          </m:ctrlPr>
                        </m:sSubPr>
                        <m:e>
                          <m:r>
                            <a:rPr lang="es-VE" sz="2800" b="0" i="1" dirty="0" smtClean="0">
                              <a:latin typeface="Cambria Math" panose="02040503050406030204" pitchFamily="18" charset="0"/>
                            </a:rPr>
                            <m:t>𝑙</m:t>
                          </m:r>
                        </m:e>
                        <m:sub>
                          <m:r>
                            <a:rPr lang="es-VE" sz="2800" b="0" i="1" dirty="0" smtClean="0">
                              <a:latin typeface="Cambria Math" panose="02040503050406030204" pitchFamily="18" charset="0"/>
                            </a:rPr>
                            <m:t>2</m:t>
                          </m:r>
                        </m:sub>
                      </m:sSub>
                      <m:r>
                        <m:rPr>
                          <m:nor/>
                        </m:rPr>
                        <a:rPr lang="es-VE" sz="2800" dirty="0" smtClean="0"/>
                        <m:t>)……</m:t>
                      </m:r>
                      <m:r>
                        <m:rPr>
                          <m:nor/>
                        </m:rPr>
                        <a:rPr lang="es-VE" sz="2800" b="0" i="0" dirty="0" smtClean="0"/>
                        <m:t>(</m:t>
                      </m:r>
                      <m:sSub>
                        <m:sSubPr>
                          <m:ctrlPr>
                            <a:rPr lang="es-VE" sz="2800" b="0" i="1" dirty="0" smtClean="0">
                              <a:latin typeface="Cambria Math" panose="02040503050406030204" pitchFamily="18" charset="0"/>
                            </a:rPr>
                          </m:ctrlPr>
                        </m:sSubPr>
                        <m:e>
                          <m:r>
                            <a:rPr lang="es-VE" sz="2800" b="0" i="1" dirty="0" smtClean="0">
                              <a:latin typeface="Cambria Math" panose="02040503050406030204" pitchFamily="18" charset="0"/>
                            </a:rPr>
                            <m:t>𝑑</m:t>
                          </m:r>
                        </m:e>
                        <m:sub>
                          <m:r>
                            <a:rPr lang="es-VE" sz="2800" b="0" i="1" dirty="0" smtClean="0">
                              <a:latin typeface="Cambria Math" panose="02040503050406030204" pitchFamily="18" charset="0"/>
                            </a:rPr>
                            <m:t>𝑁</m:t>
                          </m:r>
                        </m:sub>
                      </m:sSub>
                      <m:r>
                        <a:rPr lang="es-VE" sz="2800" b="0" i="1" dirty="0" smtClean="0">
                          <a:latin typeface="Cambria Math" panose="02040503050406030204" pitchFamily="18" charset="0"/>
                        </a:rPr>
                        <m:t>,</m:t>
                      </m:r>
                      <m:sSub>
                        <m:sSubPr>
                          <m:ctrlPr>
                            <a:rPr lang="es-VE" sz="2800" b="0" i="1" dirty="0" smtClean="0">
                              <a:latin typeface="Cambria Math" panose="02040503050406030204" pitchFamily="18" charset="0"/>
                            </a:rPr>
                          </m:ctrlPr>
                        </m:sSubPr>
                        <m:e>
                          <m:r>
                            <a:rPr lang="es-VE" sz="2800" b="0" i="1" dirty="0" smtClean="0">
                              <a:latin typeface="Cambria Math" panose="02040503050406030204" pitchFamily="18" charset="0"/>
                            </a:rPr>
                            <m:t>𝑙</m:t>
                          </m:r>
                        </m:e>
                        <m:sub>
                          <m:r>
                            <a:rPr lang="es-VE" sz="2800" b="0" i="1" dirty="0" smtClean="0">
                              <a:latin typeface="Cambria Math" panose="02040503050406030204" pitchFamily="18" charset="0"/>
                            </a:rPr>
                            <m:t>𝑁</m:t>
                          </m:r>
                        </m:sub>
                      </m:sSub>
                      <m:r>
                        <m:rPr>
                          <m:nor/>
                        </m:rPr>
                        <a:rPr lang="es-VE" sz="2800" b="0" i="0" dirty="0" smtClean="0"/>
                        <m:t>)</m:t>
                      </m:r>
                    </m:oMath>
                  </m:oMathPara>
                </a14:m>
                <a:endParaRPr lang="es-VE" sz="280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2844044" y="2096403"/>
                <a:ext cx="6440850" cy="523220"/>
              </a:xfrm>
              <a:prstGeom prst="rect">
                <a:avLst/>
              </a:prstGeom>
              <a:blipFill>
                <a:blip r:embed="rId3"/>
                <a:stretch>
                  <a:fillRect/>
                </a:stretch>
              </a:blipFill>
            </p:spPr>
            <p:txBody>
              <a:bodyPr/>
              <a:lstStyle/>
              <a:p>
                <a:r>
                  <a:rPr lang="es-VE">
                    <a:noFill/>
                  </a:rPr>
                  <a:t> </a:t>
                </a:r>
              </a:p>
            </p:txBody>
          </p:sp>
        </mc:Fallback>
      </mc:AlternateContent>
      <p:pic>
        <p:nvPicPr>
          <p:cNvPr id="7" name="image5.png"/>
          <p:cNvPicPr/>
          <p:nvPr/>
        </p:nvPicPr>
        <p:blipFill>
          <a:blip r:embed="rId4" cstate="print"/>
          <a:stretch>
            <a:fillRect/>
          </a:stretch>
        </p:blipFill>
        <p:spPr>
          <a:xfrm>
            <a:off x="667408" y="4945684"/>
            <a:ext cx="3494690" cy="1265930"/>
          </a:xfrm>
          <a:prstGeom prst="rect">
            <a:avLst/>
          </a:prstGeom>
        </p:spPr>
      </p:pic>
      <p:pic>
        <p:nvPicPr>
          <p:cNvPr id="8" name="image6.png"/>
          <p:cNvPicPr/>
          <p:nvPr/>
        </p:nvPicPr>
        <p:blipFill>
          <a:blip r:embed="rId5" cstate="print"/>
          <a:stretch>
            <a:fillRect/>
          </a:stretch>
        </p:blipFill>
        <p:spPr>
          <a:xfrm>
            <a:off x="6479627" y="5021805"/>
            <a:ext cx="3578773" cy="1189809"/>
          </a:xfrm>
          <a:prstGeom prst="rect">
            <a:avLst/>
          </a:prstGeom>
        </p:spPr>
      </p:pic>
      <p:sp>
        <p:nvSpPr>
          <p:cNvPr id="4" name="CuadroTexto 3"/>
          <p:cNvSpPr txBox="1"/>
          <p:nvPr/>
        </p:nvSpPr>
        <p:spPr>
          <a:xfrm>
            <a:off x="9174535" y="2173347"/>
            <a:ext cx="536028" cy="369332"/>
          </a:xfrm>
          <a:prstGeom prst="rect">
            <a:avLst/>
          </a:prstGeom>
          <a:noFill/>
        </p:spPr>
        <p:txBody>
          <a:bodyPr wrap="square" rtlCol="0">
            <a:spAutoFit/>
          </a:bodyPr>
          <a:lstStyle/>
          <a:p>
            <a:r>
              <a:rPr lang="es-VE" b="1" dirty="0" smtClean="0"/>
              <a:t>(1)</a:t>
            </a:r>
            <a:endParaRPr lang="es-VE" b="1" dirty="0"/>
          </a:p>
        </p:txBody>
      </p:sp>
      <p:sp>
        <p:nvSpPr>
          <p:cNvPr id="10" name="CuadroTexto 9"/>
          <p:cNvSpPr txBox="1"/>
          <p:nvPr/>
        </p:nvSpPr>
        <p:spPr>
          <a:xfrm>
            <a:off x="5173355" y="5522938"/>
            <a:ext cx="536028" cy="369332"/>
          </a:xfrm>
          <a:prstGeom prst="rect">
            <a:avLst/>
          </a:prstGeom>
          <a:noFill/>
        </p:spPr>
        <p:txBody>
          <a:bodyPr wrap="square" rtlCol="0">
            <a:spAutoFit/>
          </a:bodyPr>
          <a:lstStyle/>
          <a:p>
            <a:r>
              <a:rPr lang="es-VE" b="1" dirty="0" smtClean="0"/>
              <a:t>(2)</a:t>
            </a:r>
            <a:endParaRPr lang="es-VE" b="1" dirty="0"/>
          </a:p>
        </p:txBody>
      </p:sp>
      <p:sp>
        <p:nvSpPr>
          <p:cNvPr id="11" name="CuadroTexto 10"/>
          <p:cNvSpPr txBox="1"/>
          <p:nvPr/>
        </p:nvSpPr>
        <p:spPr>
          <a:xfrm>
            <a:off x="10925503" y="5522938"/>
            <a:ext cx="536028" cy="369332"/>
          </a:xfrm>
          <a:prstGeom prst="rect">
            <a:avLst/>
          </a:prstGeom>
          <a:noFill/>
        </p:spPr>
        <p:txBody>
          <a:bodyPr wrap="square" rtlCol="0">
            <a:spAutoFit/>
          </a:bodyPr>
          <a:lstStyle/>
          <a:p>
            <a:r>
              <a:rPr lang="es-VE" b="1" dirty="0" smtClean="0"/>
              <a:t>(3)</a:t>
            </a:r>
            <a:endParaRPr lang="es-VE" b="1" dirty="0"/>
          </a:p>
        </p:txBody>
      </p:sp>
    </p:spTree>
    <p:extLst>
      <p:ext uri="{BB962C8B-B14F-4D97-AF65-F5344CB8AC3E}">
        <p14:creationId xmlns:p14="http://schemas.microsoft.com/office/powerpoint/2010/main" val="20354486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a:srcRect l="33898" t="49221" r="29263" b="19051"/>
          <a:stretch/>
        </p:blipFill>
        <p:spPr bwMode="auto">
          <a:xfrm>
            <a:off x="1330182" y="1263060"/>
            <a:ext cx="5923915" cy="2880995"/>
          </a:xfrm>
          <a:prstGeom prst="rect">
            <a:avLst/>
          </a:prstGeom>
          <a:ln>
            <a:noFill/>
          </a:ln>
          <a:extLst>
            <a:ext uri="{53640926-AAD7-44D8-BBD7-CCE9431645EC}">
              <a14:shadowObscured xmlns:a14="http://schemas.microsoft.com/office/drawing/2010/main"/>
            </a:ext>
          </a:extLst>
        </p:spPr>
      </p:pic>
      <p:pic>
        <p:nvPicPr>
          <p:cNvPr id="3" name="Imagen 2"/>
          <p:cNvPicPr/>
          <p:nvPr/>
        </p:nvPicPr>
        <p:blipFill rotWithShape="1">
          <a:blip r:embed="rId3"/>
          <a:srcRect l="38436" t="34542" r="41277" b="19390"/>
          <a:stretch/>
        </p:blipFill>
        <p:spPr bwMode="auto">
          <a:xfrm>
            <a:off x="7450499" y="674443"/>
            <a:ext cx="4215983" cy="5423338"/>
          </a:xfrm>
          <a:prstGeom prst="rect">
            <a:avLst/>
          </a:prstGeom>
          <a:ln>
            <a:noFill/>
          </a:ln>
          <a:extLst>
            <a:ext uri="{53640926-AAD7-44D8-BBD7-CCE9431645EC}">
              <a14:shadowObscured xmlns:a14="http://schemas.microsoft.com/office/drawing/2010/main"/>
            </a:ext>
          </a:extLst>
        </p:spPr>
      </p:pic>
      <p:sp>
        <p:nvSpPr>
          <p:cNvPr id="4" name="Rectángulo 3"/>
          <p:cNvSpPr/>
          <p:nvPr/>
        </p:nvSpPr>
        <p:spPr>
          <a:xfrm>
            <a:off x="1244140" y="4528121"/>
            <a:ext cx="6096000" cy="1569660"/>
          </a:xfrm>
          <a:prstGeom prst="rect">
            <a:avLst/>
          </a:prstGeom>
        </p:spPr>
        <p:txBody>
          <a:bodyPr>
            <a:spAutoFit/>
          </a:bodyPr>
          <a:lstStyle/>
          <a:p>
            <a:pPr marL="342900" indent="-342900" algn="just">
              <a:buFont typeface="Arial" panose="020B0604020202020204" pitchFamily="34" charset="0"/>
              <a:buChar char="•"/>
            </a:pPr>
            <a:r>
              <a:rPr lang="es-ES" sz="2400" dirty="0">
                <a:latin typeface="Arial" panose="020B0604020202020204" pitchFamily="34" charset="0"/>
                <a:ea typeface="Calibri" panose="020F0502020204030204" pitchFamily="34" charset="0"/>
              </a:rPr>
              <a:t>El Código de cadena describe un contorno de objeto por una secuencia de vectores de tamaño de unidad con un conjunto limitado de direcciones</a:t>
            </a:r>
            <a:endParaRPr lang="es-VE" sz="2400" dirty="0"/>
          </a:p>
        </p:txBody>
      </p:sp>
    </p:spTree>
    <p:extLst>
      <p:ext uri="{BB962C8B-B14F-4D97-AF65-F5344CB8AC3E}">
        <p14:creationId xmlns:p14="http://schemas.microsoft.com/office/powerpoint/2010/main" val="1549952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898634" y="1292772"/>
            <a:ext cx="10074166" cy="2677656"/>
          </a:xfrm>
          <a:prstGeom prst="rect">
            <a:avLst/>
          </a:prstGeom>
          <a:noFill/>
        </p:spPr>
        <p:txBody>
          <a:bodyPr wrap="square" rtlCol="0">
            <a:spAutoFit/>
          </a:bodyPr>
          <a:lstStyle/>
          <a:p>
            <a:pPr marL="342900" lvl="0" indent="-342900" algn="just" eaLnBrk="0" fontAlgn="base" hangingPunct="0">
              <a:spcBef>
                <a:spcPct val="0"/>
              </a:spcBef>
              <a:spcAft>
                <a:spcPct val="0"/>
              </a:spcAft>
              <a:buFont typeface="Arial" panose="020B0604020202020204" pitchFamily="34" charset="0"/>
              <a:buChar char="•"/>
            </a:pPr>
            <a:r>
              <a:rPr lang="es-ES" altLang="es-VE" sz="2400" dirty="0" smtClean="0">
                <a:latin typeface="Arial" panose="020B0604020202020204" pitchFamily="34" charset="0"/>
                <a:ea typeface="Times New Roman" panose="02020603050405020304" pitchFamily="18" charset="0"/>
                <a:cs typeface="Arial" panose="020B0604020202020204" pitchFamily="34" charset="0"/>
              </a:rPr>
              <a:t>Usando </a:t>
            </a:r>
            <a:r>
              <a:rPr lang="es-ES" altLang="es-VE" sz="2400" dirty="0">
                <a:latin typeface="Arial" panose="020B0604020202020204" pitchFamily="34" charset="0"/>
                <a:ea typeface="Times New Roman" panose="02020603050405020304" pitchFamily="18" charset="0"/>
                <a:cs typeface="Arial" panose="020B0604020202020204" pitchFamily="34" charset="0"/>
              </a:rPr>
              <a:t>un código conectado en 4 como ejemplo. </a:t>
            </a:r>
            <a:r>
              <a:rPr lang="es-ES" altLang="es-VE" sz="2400" dirty="0">
                <a:latin typeface="Arial" panose="020B0604020202020204" pitchFamily="34" charset="0"/>
                <a:ea typeface="Calibri" panose="020F0502020204030204" pitchFamily="34" charset="0"/>
                <a:cs typeface="Arial" panose="020B0604020202020204" pitchFamily="34" charset="0"/>
              </a:rPr>
              <a:t>Los ángulos extraídos de las tarjetas de dinamómetro ahora se pueden usar para extraer el código de cadena, donde cada ángulo se codificará en uno de los 4 códigos. La ecuación 5 se usa para generar el vector de código de cadena </a:t>
            </a:r>
            <a:r>
              <a:rPr lang="es-ES" altLang="es-VE" sz="2400" dirty="0" err="1" smtClean="0">
                <a:latin typeface="Arial" panose="020B0604020202020204" pitchFamily="34" charset="0"/>
                <a:ea typeface="Calibri" panose="020F0502020204030204" pitchFamily="34" charset="0"/>
                <a:cs typeface="Arial" panose="020B0604020202020204" pitchFamily="34" charset="0"/>
              </a:rPr>
              <a:t>Cn</a:t>
            </a:r>
            <a:r>
              <a:rPr lang="es-ES" altLang="es-VE" sz="2400" dirty="0" smtClean="0">
                <a:latin typeface="Arial" panose="020B0604020202020204" pitchFamily="34" charset="0"/>
                <a:ea typeface="Calibri" panose="020F0502020204030204" pitchFamily="34" charset="0"/>
                <a:cs typeface="Arial" panose="020B0604020202020204" pitchFamily="34" charset="0"/>
              </a:rPr>
              <a:t>. </a:t>
            </a:r>
            <a:r>
              <a:rPr lang="es-ES" altLang="es-VE" sz="2400" dirty="0">
                <a:latin typeface="Arial" panose="020B0604020202020204" pitchFamily="34" charset="0"/>
                <a:ea typeface="Calibri" panose="020F0502020204030204" pitchFamily="34" charset="0"/>
                <a:cs typeface="Arial" panose="020B0604020202020204" pitchFamily="34" charset="0"/>
              </a:rPr>
              <a:t>La figura 6 muestra una tarjeta de dinamómetro de fondo de pozo después del proceso de normalización con cada uno de sus puntos marcados con el código respectivo</a:t>
            </a:r>
            <a:r>
              <a:rPr lang="es-VE" altLang="es-VE" sz="2400"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6" name="Rectángulo 5"/>
              <p:cNvSpPr/>
              <p:nvPr/>
            </p:nvSpPr>
            <p:spPr>
              <a:xfrm>
                <a:off x="5876106" y="4287411"/>
                <a:ext cx="4510209"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VE" sz="2400" i="1">
                              <a:latin typeface="Cambria Math" panose="02040503050406030204" pitchFamily="18" charset="0"/>
                            </a:rPr>
                          </m:ctrlPr>
                        </m:sSubPr>
                        <m:e>
                          <m:r>
                            <a:rPr lang="es-VE" sz="2400" i="1">
                              <a:latin typeface="Cambria Math" panose="02040503050406030204" pitchFamily="18" charset="0"/>
                            </a:rPr>
                            <m:t>𝐶</m:t>
                          </m:r>
                        </m:e>
                        <m:sub>
                          <m:r>
                            <a:rPr lang="es-VE" sz="2400" i="1">
                              <a:latin typeface="Cambria Math" panose="02040503050406030204" pitchFamily="18" charset="0"/>
                            </a:rPr>
                            <m:t>𝑛</m:t>
                          </m:r>
                        </m:sub>
                      </m:sSub>
                      <m:r>
                        <a:rPr lang="es-VE" sz="2400" i="0">
                          <a:latin typeface="Cambria Math" panose="02040503050406030204" pitchFamily="18" charset="0"/>
                        </a:rPr>
                        <m:t>=</m:t>
                      </m:r>
                      <m:d>
                        <m:dPr>
                          <m:begChr m:val="{"/>
                          <m:endChr m:val=""/>
                          <m:ctrlPr>
                            <a:rPr lang="es-VE" sz="2400" i="1">
                              <a:latin typeface="Cambria Math" panose="02040503050406030204" pitchFamily="18" charset="0"/>
                            </a:rPr>
                          </m:ctrlPr>
                        </m:dPr>
                        <m:e>
                          <m:eqArr>
                            <m:eqArrPr>
                              <m:ctrlPr>
                                <a:rPr lang="es-VE" sz="2400" i="1">
                                  <a:latin typeface="Cambria Math" panose="02040503050406030204" pitchFamily="18" charset="0"/>
                                </a:rPr>
                              </m:ctrlPr>
                            </m:eqArrPr>
                            <m:e>
                              <m:r>
                                <a:rPr lang="es-VE" sz="2400" i="0">
                                  <a:latin typeface="Cambria Math" panose="02040503050406030204" pitchFamily="18" charset="0"/>
                                </a:rPr>
                                <m:t>&amp;</m:t>
                              </m:r>
                              <m:eqArr>
                                <m:eqArrPr>
                                  <m:ctrlPr>
                                    <a:rPr lang="es-VE" sz="2400" i="1">
                                      <a:latin typeface="Cambria Math" panose="02040503050406030204" pitchFamily="18" charset="0"/>
                                    </a:rPr>
                                  </m:ctrlPr>
                                </m:eqArrPr>
                                <m:e>
                                  <m:r>
                                    <a:rPr lang="es-VE" sz="2400" i="0">
                                      <a:latin typeface="Cambria Math" panose="02040503050406030204" pitchFamily="18" charset="0"/>
                                    </a:rPr>
                                    <m:t>&amp;0 </m:t>
                                  </m:r>
                                  <m:r>
                                    <a:rPr lang="es-VE" sz="2400" i="1">
                                      <a:latin typeface="Cambria Math" panose="02040503050406030204" pitchFamily="18" charset="0"/>
                                    </a:rPr>
                                    <m:t>𝑐𝑎𝑠𝑜</m:t>
                                  </m:r>
                                  <m:r>
                                    <a:rPr lang="es-VE" sz="2400" i="0">
                                      <a:latin typeface="Cambria Math" panose="02040503050406030204" pitchFamily="18" charset="0"/>
                                    </a:rPr>
                                    <m:t>−45°&lt;</m:t>
                                  </m:r>
                                  <m:sSub>
                                    <m:sSubPr>
                                      <m:ctrlPr>
                                        <a:rPr lang="es-VE" sz="2400" i="1">
                                          <a:latin typeface="Cambria Math" panose="02040503050406030204" pitchFamily="18" charset="0"/>
                                        </a:rPr>
                                      </m:ctrlPr>
                                    </m:sSubPr>
                                    <m:e>
                                      <m:r>
                                        <a:rPr lang="es-VE" sz="2400" i="1">
                                          <a:latin typeface="Cambria Math" panose="02040503050406030204" pitchFamily="18" charset="0"/>
                                        </a:rPr>
                                        <m:t>𝐴</m:t>
                                      </m:r>
                                    </m:e>
                                    <m:sub>
                                      <m:r>
                                        <a:rPr lang="es-VE" sz="2400" i="1">
                                          <a:latin typeface="Cambria Math" panose="02040503050406030204" pitchFamily="18" charset="0"/>
                                        </a:rPr>
                                        <m:t>𝑛</m:t>
                                      </m:r>
                                    </m:sub>
                                  </m:sSub>
                                  <m:r>
                                    <a:rPr lang="es-VE" sz="2400" i="0">
                                      <a:latin typeface="Cambria Math" panose="02040503050406030204" pitchFamily="18" charset="0"/>
                                    </a:rPr>
                                    <m:t>&lt;45°</m:t>
                                  </m:r>
                                </m:e>
                                <m:e>
                                  <m:r>
                                    <a:rPr lang="es-VE" sz="2400" i="0">
                                      <a:latin typeface="Cambria Math" panose="02040503050406030204" pitchFamily="18" charset="0"/>
                                    </a:rPr>
                                    <m:t>&amp;1 </m:t>
                                  </m:r>
                                  <m:r>
                                    <a:rPr lang="es-VE" sz="2400" i="1">
                                      <a:latin typeface="Cambria Math" panose="02040503050406030204" pitchFamily="18" charset="0"/>
                                    </a:rPr>
                                    <m:t>𝑐𝑎𝑠𝑜</m:t>
                                  </m:r>
                                  <m:r>
                                    <a:rPr lang="es-VE" sz="2400" i="0">
                                      <a:latin typeface="Cambria Math" panose="02040503050406030204" pitchFamily="18" charset="0"/>
                                    </a:rPr>
                                    <m:t> 45°≤</m:t>
                                  </m:r>
                                  <m:sSub>
                                    <m:sSubPr>
                                      <m:ctrlPr>
                                        <a:rPr lang="es-VE" sz="2400" i="1">
                                          <a:latin typeface="Cambria Math" panose="02040503050406030204" pitchFamily="18" charset="0"/>
                                        </a:rPr>
                                      </m:ctrlPr>
                                    </m:sSubPr>
                                    <m:e>
                                      <m:r>
                                        <a:rPr lang="es-VE" sz="2400" i="1">
                                          <a:latin typeface="Cambria Math" panose="02040503050406030204" pitchFamily="18" charset="0"/>
                                        </a:rPr>
                                        <m:t>𝐴</m:t>
                                      </m:r>
                                    </m:e>
                                    <m:sub>
                                      <m:r>
                                        <a:rPr lang="es-VE" sz="2400" i="1">
                                          <a:latin typeface="Cambria Math" panose="02040503050406030204" pitchFamily="18" charset="0"/>
                                        </a:rPr>
                                        <m:t>𝑛</m:t>
                                      </m:r>
                                    </m:sub>
                                  </m:sSub>
                                  <m:r>
                                    <a:rPr lang="es-VE" sz="2400" i="0">
                                      <a:latin typeface="Cambria Math" panose="02040503050406030204" pitchFamily="18" charset="0"/>
                                    </a:rPr>
                                    <m:t>≤135°</m:t>
                                  </m:r>
                                </m:e>
                                <m:e>
                                  <m:r>
                                    <a:rPr lang="es-VE" sz="2400" i="0">
                                      <a:latin typeface="Cambria Math" panose="02040503050406030204" pitchFamily="18" charset="0"/>
                                    </a:rPr>
                                    <m:t>&amp;2 </m:t>
                                  </m:r>
                                  <m:r>
                                    <a:rPr lang="es-VE" sz="2400" i="1">
                                      <a:latin typeface="Cambria Math" panose="02040503050406030204" pitchFamily="18" charset="0"/>
                                    </a:rPr>
                                    <m:t>𝑐𝑎𝑠𝑜</m:t>
                                  </m:r>
                                  <m:r>
                                    <a:rPr lang="es-VE" sz="2400" i="0">
                                      <a:latin typeface="Cambria Math" panose="02040503050406030204" pitchFamily="18" charset="0"/>
                                    </a:rPr>
                                    <m:t> </m:t>
                                  </m:r>
                                  <m:sSub>
                                    <m:sSubPr>
                                      <m:ctrlPr>
                                        <a:rPr lang="es-VE" sz="2400" i="1">
                                          <a:latin typeface="Cambria Math" panose="02040503050406030204" pitchFamily="18" charset="0"/>
                                        </a:rPr>
                                      </m:ctrlPr>
                                    </m:sSubPr>
                                    <m:e>
                                      <m:r>
                                        <a:rPr lang="es-VE" sz="2400" i="1">
                                          <a:latin typeface="Cambria Math" panose="02040503050406030204" pitchFamily="18" charset="0"/>
                                        </a:rPr>
                                        <m:t>𝐴</m:t>
                                      </m:r>
                                    </m:e>
                                    <m:sub>
                                      <m:r>
                                        <a:rPr lang="es-VE" sz="2400" i="1">
                                          <a:latin typeface="Cambria Math" panose="02040503050406030204" pitchFamily="18" charset="0"/>
                                        </a:rPr>
                                        <m:t>𝑛</m:t>
                                      </m:r>
                                    </m:sub>
                                  </m:sSub>
                                  <m:r>
                                    <a:rPr lang="es-VE" sz="2400" i="0">
                                      <a:latin typeface="Cambria Math" panose="02040503050406030204" pitchFamily="18" charset="0"/>
                                    </a:rPr>
                                    <m:t>&gt;135°</m:t>
                                  </m:r>
                                </m:e>
                              </m:eqArr>
                            </m:e>
                            <m:e>
                              <m:r>
                                <a:rPr lang="es-VE" sz="2400" i="0">
                                  <a:latin typeface="Cambria Math" panose="02040503050406030204" pitchFamily="18" charset="0"/>
                                </a:rPr>
                                <m:t>&amp;3 </m:t>
                              </m:r>
                              <m:r>
                                <a:rPr lang="es-VE" sz="2400" i="1">
                                  <a:latin typeface="Cambria Math" panose="02040503050406030204" pitchFamily="18" charset="0"/>
                                </a:rPr>
                                <m:t>𝑐𝑎𝑠𝑜</m:t>
                              </m:r>
                              <m:r>
                                <a:rPr lang="es-VE" sz="2400" i="0">
                                  <a:latin typeface="Cambria Math" panose="02040503050406030204" pitchFamily="18" charset="0"/>
                                </a:rPr>
                                <m:t> </m:t>
                              </m:r>
                              <m:sSub>
                                <m:sSubPr>
                                  <m:ctrlPr>
                                    <a:rPr lang="es-VE" sz="2400" i="1">
                                      <a:latin typeface="Cambria Math" panose="02040503050406030204" pitchFamily="18" charset="0"/>
                                    </a:rPr>
                                  </m:ctrlPr>
                                </m:sSubPr>
                                <m:e>
                                  <m:r>
                                    <a:rPr lang="es-VE" sz="2400" i="1">
                                      <a:latin typeface="Cambria Math" panose="02040503050406030204" pitchFamily="18" charset="0"/>
                                    </a:rPr>
                                    <m:t>𝐴</m:t>
                                  </m:r>
                                </m:e>
                                <m:sub>
                                  <m:r>
                                    <a:rPr lang="es-VE" sz="2400" i="1">
                                      <a:latin typeface="Cambria Math" panose="02040503050406030204" pitchFamily="18" charset="0"/>
                                    </a:rPr>
                                    <m:t>𝑛</m:t>
                                  </m:r>
                                </m:sub>
                              </m:sSub>
                              <m:r>
                                <a:rPr lang="es-VE" sz="2400" i="0">
                                  <a:latin typeface="Cambria Math" panose="02040503050406030204" pitchFamily="18" charset="0"/>
                                </a:rPr>
                                <m:t>≤−135°</m:t>
                              </m:r>
                            </m:e>
                          </m:eqArr>
                        </m:e>
                      </m:d>
                    </m:oMath>
                  </m:oMathPara>
                </a14:m>
                <a:endParaRPr lang="es-VE" sz="2400" dirty="0"/>
              </a:p>
            </p:txBody>
          </p:sp>
        </mc:Choice>
        <mc:Fallback xmlns="">
          <p:sp>
            <p:nvSpPr>
              <p:cNvPr id="6" name="Rectángulo 5"/>
              <p:cNvSpPr>
                <a:spLocks noRot="1" noChangeAspect="1" noMove="1" noResize="1" noEditPoints="1" noAdjustHandles="1" noChangeArrowheads="1" noChangeShapeType="1" noTextEdit="1"/>
              </p:cNvSpPr>
              <p:nvPr/>
            </p:nvSpPr>
            <p:spPr>
              <a:xfrm>
                <a:off x="5876106" y="4287411"/>
                <a:ext cx="4510209" cy="1757148"/>
              </a:xfrm>
              <a:prstGeom prst="rect">
                <a:avLst/>
              </a:prstGeom>
              <a:blipFill>
                <a:blip r:embed="rId2"/>
                <a:stretch>
                  <a:fillRect/>
                </a:stretch>
              </a:blipFill>
            </p:spPr>
            <p:txBody>
              <a:bodyPr/>
              <a:lstStyle/>
              <a:p>
                <a:r>
                  <a:rPr lang="es-VE">
                    <a:noFill/>
                  </a:rPr>
                  <a:t> </a:t>
                </a:r>
              </a:p>
            </p:txBody>
          </p:sp>
        </mc:Fallback>
      </mc:AlternateContent>
      <p:sp>
        <p:nvSpPr>
          <p:cNvPr id="7" name="CuadroTexto 6"/>
          <p:cNvSpPr txBox="1"/>
          <p:nvPr/>
        </p:nvSpPr>
        <p:spPr>
          <a:xfrm>
            <a:off x="10972800" y="5165985"/>
            <a:ext cx="536028" cy="369332"/>
          </a:xfrm>
          <a:prstGeom prst="rect">
            <a:avLst/>
          </a:prstGeom>
          <a:noFill/>
        </p:spPr>
        <p:txBody>
          <a:bodyPr wrap="square" rtlCol="0">
            <a:spAutoFit/>
          </a:bodyPr>
          <a:lstStyle/>
          <a:p>
            <a:r>
              <a:rPr lang="es-VE" b="1" dirty="0" smtClean="0"/>
              <a:t>(5)</a:t>
            </a:r>
            <a:endParaRPr lang="es-VE" b="1" dirty="0"/>
          </a:p>
        </p:txBody>
      </p:sp>
      <mc:AlternateContent xmlns:mc="http://schemas.openxmlformats.org/markup-compatibility/2006" xmlns:a14="http://schemas.microsoft.com/office/drawing/2010/main">
        <mc:Choice Requires="a14">
          <p:sp>
            <p:nvSpPr>
              <p:cNvPr id="8" name="CuadroTexto 7"/>
              <p:cNvSpPr txBox="1"/>
              <p:nvPr/>
            </p:nvSpPr>
            <p:spPr>
              <a:xfrm>
                <a:off x="267212" y="4724326"/>
                <a:ext cx="4659802" cy="626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VE" sz="2000" b="0" i="1" smtClean="0">
                          <a:latin typeface="Cambria Math" panose="02040503050406030204" pitchFamily="18" charset="0"/>
                        </a:rPr>
                        <m:t>𝐴𝑛</m:t>
                      </m:r>
                      <m:r>
                        <a:rPr lang="es-VE" sz="2000" b="0" i="1" smtClean="0">
                          <a:latin typeface="Cambria Math" panose="02040503050406030204" pitchFamily="18" charset="0"/>
                        </a:rPr>
                        <m:t>=</m:t>
                      </m:r>
                      <m:r>
                        <a:rPr lang="es-VE" sz="2000" b="0" i="1" smtClean="0">
                          <a:latin typeface="Cambria Math" panose="02040503050406030204" pitchFamily="18" charset="0"/>
                        </a:rPr>
                        <m:t>𝑎𝑡𝑎𝑛</m:t>
                      </m:r>
                      <m:r>
                        <a:rPr lang="es-VE" sz="2000" b="0" i="1" smtClean="0">
                          <a:latin typeface="Cambria Math" panose="02040503050406030204" pitchFamily="18" charset="0"/>
                        </a:rPr>
                        <m:t>2</m:t>
                      </m:r>
                      <m:rad>
                        <m:radPr>
                          <m:degHide m:val="on"/>
                          <m:ctrlPr>
                            <a:rPr lang="es-VE" sz="2000" b="0" i="1" smtClean="0">
                              <a:latin typeface="Cambria Math" panose="02040503050406030204" pitchFamily="18" charset="0"/>
                            </a:rPr>
                          </m:ctrlPr>
                        </m:radPr>
                        <m:deg/>
                        <m:e>
                          <m:sSup>
                            <m:sSupPr>
                              <m:ctrlPr>
                                <a:rPr lang="es-VE" sz="2000" b="0" i="1" smtClean="0">
                                  <a:latin typeface="Cambria Math" panose="02040503050406030204" pitchFamily="18" charset="0"/>
                                </a:rPr>
                              </m:ctrlPr>
                            </m:sSupPr>
                            <m:e>
                              <m:r>
                                <a:rPr lang="es-VE" sz="2000" b="0" i="1" smtClean="0">
                                  <a:latin typeface="Cambria Math" panose="02040503050406030204" pitchFamily="18" charset="0"/>
                                </a:rPr>
                                <m:t>(</m:t>
                              </m:r>
                              <m:sSubSup>
                                <m:sSubSupPr>
                                  <m:ctrlPr>
                                    <a:rPr lang="es-VE" sz="2000" b="0" i="1" smtClean="0">
                                      <a:latin typeface="Cambria Math" panose="02040503050406030204" pitchFamily="18" charset="0"/>
                                    </a:rPr>
                                  </m:ctrlPr>
                                </m:sSubSupPr>
                                <m:e>
                                  <m:r>
                                    <a:rPr lang="es-VE" sz="2000" b="0" i="1" smtClean="0">
                                      <a:latin typeface="Cambria Math" panose="02040503050406030204" pitchFamily="18" charset="0"/>
                                    </a:rPr>
                                    <m:t>𝑑</m:t>
                                  </m:r>
                                </m:e>
                                <m:sub>
                                  <m:r>
                                    <a:rPr lang="es-VE" sz="2000" b="0" i="1" smtClean="0">
                                      <a:latin typeface="Cambria Math" panose="02040503050406030204" pitchFamily="18" charset="0"/>
                                    </a:rPr>
                                    <m:t>𝑛</m:t>
                                  </m:r>
                                </m:sub>
                                <m:sup/>
                              </m:sSubSup>
                              <m:r>
                                <a:rPr lang="es-VE" sz="2000" b="0" i="1" smtClean="0">
                                  <a:latin typeface="Cambria Math" panose="02040503050406030204" pitchFamily="18" charset="0"/>
                                </a:rPr>
                                <m:t>−</m:t>
                              </m:r>
                              <m:sSubSup>
                                <m:sSubSupPr>
                                  <m:ctrlPr>
                                    <a:rPr lang="es-VE" sz="2000" b="0" i="1" smtClean="0">
                                      <a:latin typeface="Cambria Math" panose="02040503050406030204" pitchFamily="18" charset="0"/>
                                    </a:rPr>
                                  </m:ctrlPr>
                                </m:sSubSupPr>
                                <m:e>
                                  <m:r>
                                    <a:rPr lang="es-VE" sz="2000" b="0" i="1" smtClean="0">
                                      <a:latin typeface="Cambria Math" panose="02040503050406030204" pitchFamily="18" charset="0"/>
                                    </a:rPr>
                                    <m:t>𝑑</m:t>
                                  </m:r>
                                </m:e>
                                <m:sub>
                                  <m:r>
                                    <a:rPr lang="es-VE" sz="2000" b="0" i="1" smtClean="0">
                                      <a:latin typeface="Cambria Math" panose="02040503050406030204" pitchFamily="18" charset="0"/>
                                    </a:rPr>
                                    <m:t>𝑛</m:t>
                                  </m:r>
                                  <m:r>
                                    <a:rPr lang="es-VE" sz="2000" b="0" i="1" smtClean="0">
                                      <a:latin typeface="Cambria Math" panose="02040503050406030204" pitchFamily="18" charset="0"/>
                                    </a:rPr>
                                    <m:t>−1</m:t>
                                  </m:r>
                                </m:sub>
                                <m:sup/>
                              </m:sSubSup>
                              <m:r>
                                <a:rPr lang="es-VE" sz="2000" b="0" i="1" smtClean="0">
                                  <a:latin typeface="Cambria Math" panose="02040503050406030204" pitchFamily="18" charset="0"/>
                                </a:rPr>
                                <m:t>)</m:t>
                              </m:r>
                            </m:e>
                            <m:sup>
                              <m:r>
                                <a:rPr lang="es-VE" sz="2000" b="0" i="1" smtClean="0">
                                  <a:latin typeface="Cambria Math" panose="02040503050406030204" pitchFamily="18" charset="0"/>
                                </a:rPr>
                                <m:t>2</m:t>
                              </m:r>
                            </m:sup>
                          </m:sSup>
                          <m:r>
                            <a:rPr lang="es-VE" sz="2000" b="0" i="1" smtClean="0">
                              <a:latin typeface="Cambria Math" panose="02040503050406030204" pitchFamily="18" charset="0"/>
                            </a:rPr>
                            <m:t>−</m:t>
                          </m:r>
                          <m:sSup>
                            <m:sSupPr>
                              <m:ctrlPr>
                                <a:rPr lang="es-VE" sz="2000" b="0" i="1" smtClean="0">
                                  <a:latin typeface="Cambria Math" panose="02040503050406030204" pitchFamily="18" charset="0"/>
                                </a:rPr>
                              </m:ctrlPr>
                            </m:sSupPr>
                            <m:e>
                              <m:r>
                                <a:rPr lang="es-VE" sz="2000" b="0" i="1" smtClean="0">
                                  <a:latin typeface="Cambria Math" panose="02040503050406030204" pitchFamily="18" charset="0"/>
                                </a:rPr>
                                <m:t>(</m:t>
                              </m:r>
                              <m:sSubSup>
                                <m:sSubSupPr>
                                  <m:ctrlPr>
                                    <a:rPr lang="es-VE" sz="2000" i="1">
                                      <a:latin typeface="Cambria Math" panose="02040503050406030204" pitchFamily="18" charset="0"/>
                                    </a:rPr>
                                  </m:ctrlPr>
                                </m:sSubSupPr>
                                <m:e>
                                  <m:r>
                                    <a:rPr lang="es-VE" sz="2000" b="0" i="1" smtClean="0">
                                      <a:latin typeface="Cambria Math" panose="02040503050406030204" pitchFamily="18" charset="0"/>
                                    </a:rPr>
                                    <m:t>𝑙</m:t>
                                  </m:r>
                                </m:e>
                                <m:sub>
                                  <m:r>
                                    <a:rPr lang="es-VE" sz="2000" i="1">
                                      <a:latin typeface="Cambria Math" panose="02040503050406030204" pitchFamily="18" charset="0"/>
                                    </a:rPr>
                                    <m:t>𝑛</m:t>
                                  </m:r>
                                </m:sub>
                                <m:sup/>
                              </m:sSubSup>
                              <m:r>
                                <a:rPr lang="es-VE" sz="2000" i="1">
                                  <a:latin typeface="Cambria Math" panose="02040503050406030204" pitchFamily="18" charset="0"/>
                                </a:rPr>
                                <m:t>−</m:t>
                              </m:r>
                              <m:sSubSup>
                                <m:sSubSupPr>
                                  <m:ctrlPr>
                                    <a:rPr lang="es-VE" sz="2000" i="1">
                                      <a:latin typeface="Cambria Math" panose="02040503050406030204" pitchFamily="18" charset="0"/>
                                    </a:rPr>
                                  </m:ctrlPr>
                                </m:sSubSupPr>
                                <m:e>
                                  <m:r>
                                    <a:rPr lang="es-VE" sz="2000" b="0" i="1" smtClean="0">
                                      <a:latin typeface="Cambria Math" panose="02040503050406030204" pitchFamily="18" charset="0"/>
                                    </a:rPr>
                                    <m:t>𝑙</m:t>
                                  </m:r>
                                </m:e>
                                <m:sub>
                                  <m:r>
                                    <a:rPr lang="es-VE" sz="2000" i="1">
                                      <a:latin typeface="Cambria Math" panose="02040503050406030204" pitchFamily="18" charset="0"/>
                                    </a:rPr>
                                    <m:t>𝑛</m:t>
                                  </m:r>
                                  <m:r>
                                    <a:rPr lang="es-VE" sz="2000" i="1">
                                      <a:latin typeface="Cambria Math" panose="02040503050406030204" pitchFamily="18" charset="0"/>
                                    </a:rPr>
                                    <m:t>−1</m:t>
                                  </m:r>
                                </m:sub>
                                <m:sup/>
                              </m:sSubSup>
                              <m:r>
                                <a:rPr lang="es-VE" sz="2000" b="0" i="1" smtClean="0">
                                  <a:latin typeface="Cambria Math" panose="02040503050406030204" pitchFamily="18" charset="0"/>
                                </a:rPr>
                                <m:t>)</m:t>
                              </m:r>
                            </m:e>
                            <m:sup>
                              <m:r>
                                <a:rPr lang="es-VE" sz="2000" b="0" i="1" smtClean="0">
                                  <a:latin typeface="Cambria Math" panose="02040503050406030204" pitchFamily="18" charset="0"/>
                                </a:rPr>
                                <m:t>2</m:t>
                              </m:r>
                            </m:sup>
                          </m:sSup>
                        </m:e>
                      </m:rad>
                    </m:oMath>
                  </m:oMathPara>
                </a14:m>
                <a:endParaRPr lang="es-VE" sz="2000" dirty="0"/>
              </a:p>
            </p:txBody>
          </p:sp>
        </mc:Choice>
        <mc:Fallback xmlns="">
          <p:sp>
            <p:nvSpPr>
              <p:cNvPr id="8" name="CuadroTexto 7"/>
              <p:cNvSpPr txBox="1">
                <a:spLocks noRot="1" noChangeAspect="1" noMove="1" noResize="1" noEditPoints="1" noAdjustHandles="1" noChangeArrowheads="1" noChangeShapeType="1" noTextEdit="1"/>
              </p:cNvSpPr>
              <p:nvPr/>
            </p:nvSpPr>
            <p:spPr>
              <a:xfrm>
                <a:off x="267212" y="4724326"/>
                <a:ext cx="4659802" cy="626325"/>
              </a:xfrm>
              <a:prstGeom prst="rect">
                <a:avLst/>
              </a:prstGeom>
              <a:blipFill>
                <a:blip r:embed="rId3"/>
                <a:stretch>
                  <a:fillRect/>
                </a:stretch>
              </a:blipFill>
            </p:spPr>
            <p:txBody>
              <a:bodyPr/>
              <a:lstStyle/>
              <a:p>
                <a:r>
                  <a:rPr lang="es-VE">
                    <a:noFill/>
                  </a:rPr>
                  <a:t> </a:t>
                </a:r>
              </a:p>
            </p:txBody>
          </p:sp>
        </mc:Fallback>
      </mc:AlternateContent>
      <p:sp>
        <p:nvSpPr>
          <p:cNvPr id="2" name="Flecha derecha 1"/>
          <p:cNvSpPr/>
          <p:nvPr/>
        </p:nvSpPr>
        <p:spPr>
          <a:xfrm>
            <a:off x="5289621" y="4729655"/>
            <a:ext cx="464793" cy="620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602433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6.png"/>
          <p:cNvPicPr/>
          <p:nvPr/>
        </p:nvPicPr>
        <p:blipFill>
          <a:blip r:embed="rId2" cstate="print"/>
          <a:stretch>
            <a:fillRect/>
          </a:stretch>
        </p:blipFill>
        <p:spPr>
          <a:xfrm>
            <a:off x="1238580" y="1462119"/>
            <a:ext cx="4474998" cy="3184525"/>
          </a:xfrm>
          <a:prstGeom prst="rect">
            <a:avLst/>
          </a:prstGeom>
        </p:spPr>
      </p:pic>
      <p:sp>
        <p:nvSpPr>
          <p:cNvPr id="3" name="Rectangle 1"/>
          <p:cNvSpPr>
            <a:spLocks noChangeArrowheads="1"/>
          </p:cNvSpPr>
          <p:nvPr/>
        </p:nvSpPr>
        <p:spPr bwMode="auto">
          <a:xfrm>
            <a:off x="1295400" y="5249487"/>
            <a:ext cx="10349843" cy="784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VE" sz="2400" b="0" i="0" u="none" strike="noStrike" cap="none" normalizeH="0" baseline="0" dirty="0" smtClean="0">
                <a:ln>
                  <a:noFill/>
                </a:ln>
                <a:solidFill>
                  <a:srgbClr val="212121"/>
                </a:solidFill>
                <a:effectLst/>
                <a:latin typeface="Arial" panose="020B0604020202020204" pitchFamily="34" charset="0"/>
                <a:ea typeface="Times New Roman" panose="02020603050405020304" pitchFamily="18" charset="0"/>
                <a:cs typeface="Arial" panose="020B0604020202020204" pitchFamily="34" charset="0"/>
              </a:rPr>
              <a:t>Código de cadena aplicado a un contorno simple usando los 4 códigos conectados mostrados</a:t>
            </a:r>
            <a:r>
              <a:rPr kumimoji="0" lang="es-ES" altLang="es-VE" sz="1600" b="0" i="0" u="none" strike="noStrike" cap="none" normalizeH="0" baseline="0" dirty="0" smtClean="0">
                <a:ln>
                  <a:noFill/>
                </a:ln>
                <a:solidFill>
                  <a:srgbClr val="212121"/>
                </a:solidFill>
                <a:effectLst/>
                <a:latin typeface="Arial" panose="020B0604020202020204" pitchFamily="34" charset="0"/>
                <a:ea typeface="Times New Roman" panose="02020603050405020304" pitchFamily="18" charset="0"/>
                <a:cs typeface="Arial" panose="020B0604020202020204" pitchFamily="34" charset="0"/>
              </a:rPr>
              <a:t>.</a:t>
            </a:r>
            <a:r>
              <a:rPr kumimoji="0" lang="es-VE" altLang="es-VE" sz="1100" b="0" i="0" u="none" strike="noStrike" cap="none" normalizeH="0" baseline="0" dirty="0" smtClean="0">
                <a:ln>
                  <a:noFill/>
                </a:ln>
                <a:solidFill>
                  <a:schemeClr val="tx1"/>
                </a:solidFill>
                <a:effectLst/>
              </a:rPr>
              <a:t> </a:t>
            </a:r>
            <a:endParaRPr kumimoji="0" lang="es-VE" altLang="es-VE" sz="1800" b="0" i="0" u="none" strike="noStrike" cap="none" normalizeH="0" baseline="0" dirty="0" smtClean="0">
              <a:ln>
                <a:noFill/>
              </a:ln>
              <a:solidFill>
                <a:schemeClr val="tx1"/>
              </a:solidFill>
              <a:effectLst/>
              <a:latin typeface="Arial" panose="020B0604020202020204" pitchFamily="34" charset="0"/>
            </a:endParaRPr>
          </a:p>
        </p:txBody>
      </p:sp>
      <p:pic>
        <p:nvPicPr>
          <p:cNvPr id="5" name="image7.png"/>
          <p:cNvPicPr/>
          <p:nvPr/>
        </p:nvPicPr>
        <p:blipFill>
          <a:blip r:embed="rId3" cstate="print"/>
          <a:stretch>
            <a:fillRect/>
          </a:stretch>
        </p:blipFill>
        <p:spPr>
          <a:xfrm>
            <a:off x="7422711" y="851338"/>
            <a:ext cx="3928462" cy="3712726"/>
          </a:xfrm>
          <a:prstGeom prst="rect">
            <a:avLst/>
          </a:prstGeom>
        </p:spPr>
      </p:pic>
      <p:sp>
        <p:nvSpPr>
          <p:cNvPr id="6" name="Flecha derecha 5"/>
          <p:cNvSpPr/>
          <p:nvPr/>
        </p:nvSpPr>
        <p:spPr>
          <a:xfrm>
            <a:off x="6088719" y="2674188"/>
            <a:ext cx="958850" cy="413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33446957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78" descr="d"/>
          <p:cNvPicPr>
            <a:picLocks noChangeAspect="1" noChangeArrowheads="1"/>
          </p:cNvPicPr>
          <p:nvPr/>
        </p:nvPicPr>
        <p:blipFill rotWithShape="1">
          <a:blip r:embed="rId2">
            <a:extLst>
              <a:ext uri="{28A0092B-C50C-407E-A947-70E740481C1C}">
                <a14:useLocalDpi xmlns:a14="http://schemas.microsoft.com/office/drawing/2010/main" val="0"/>
              </a:ext>
            </a:extLst>
          </a:blip>
          <a:srcRect r="49180"/>
          <a:stretch/>
        </p:blipFill>
        <p:spPr bwMode="auto">
          <a:xfrm>
            <a:off x="4765563" y="2187627"/>
            <a:ext cx="2588252" cy="2342378"/>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482004" y="2933002"/>
            <a:ext cx="539583" cy="369332"/>
          </a:xfrm>
          <a:prstGeom prst="rect">
            <a:avLst/>
          </a:prstGeom>
        </p:spPr>
        <p:txBody>
          <a:bodyPr wrap="square">
            <a:spAutoFit/>
          </a:bodyPr>
          <a:lstStyle/>
          <a:p>
            <a:r>
              <a:rPr lang="es-ES" dirty="0">
                <a:solidFill>
                  <a:schemeClr val="bg1"/>
                </a:solidFill>
              </a:rPr>
              <a:t>3</a:t>
            </a:r>
            <a:endParaRPr lang="es-VE" dirty="0">
              <a:solidFill>
                <a:schemeClr val="bg1"/>
              </a:solidFill>
            </a:endParaRPr>
          </a:p>
        </p:txBody>
      </p:sp>
      <p:sp>
        <p:nvSpPr>
          <p:cNvPr id="5" name="Rectángulo 4"/>
          <p:cNvSpPr/>
          <p:nvPr/>
        </p:nvSpPr>
        <p:spPr>
          <a:xfrm>
            <a:off x="4927130" y="2933002"/>
            <a:ext cx="312906" cy="369332"/>
          </a:xfrm>
          <a:prstGeom prst="rect">
            <a:avLst/>
          </a:prstGeom>
        </p:spPr>
        <p:txBody>
          <a:bodyPr wrap="none">
            <a:spAutoFit/>
          </a:bodyPr>
          <a:lstStyle/>
          <a:p>
            <a:r>
              <a:rPr lang="es-ES" dirty="0">
                <a:solidFill>
                  <a:schemeClr val="bg1"/>
                </a:solidFill>
              </a:rPr>
              <a:t>1</a:t>
            </a:r>
            <a:endParaRPr lang="es-VE" dirty="0">
              <a:solidFill>
                <a:schemeClr val="bg1"/>
              </a:solidFill>
            </a:endParaRPr>
          </a:p>
        </p:txBody>
      </p:sp>
      <p:sp>
        <p:nvSpPr>
          <p:cNvPr id="6" name="Rectángulo 5"/>
          <p:cNvSpPr/>
          <p:nvPr/>
        </p:nvSpPr>
        <p:spPr>
          <a:xfrm>
            <a:off x="5686904" y="2384705"/>
            <a:ext cx="312906" cy="369332"/>
          </a:xfrm>
          <a:prstGeom prst="rect">
            <a:avLst/>
          </a:prstGeom>
        </p:spPr>
        <p:txBody>
          <a:bodyPr wrap="none">
            <a:spAutoFit/>
          </a:bodyPr>
          <a:lstStyle/>
          <a:p>
            <a:r>
              <a:rPr lang="es-ES" dirty="0">
                <a:solidFill>
                  <a:schemeClr val="bg1"/>
                </a:solidFill>
              </a:rPr>
              <a:t>0</a:t>
            </a:r>
            <a:endParaRPr lang="es-VE" dirty="0">
              <a:solidFill>
                <a:schemeClr val="bg1"/>
              </a:solidFill>
            </a:endParaRPr>
          </a:p>
        </p:txBody>
      </p:sp>
      <p:sp>
        <p:nvSpPr>
          <p:cNvPr id="7" name="Rectángulo 6"/>
          <p:cNvSpPr/>
          <p:nvPr/>
        </p:nvSpPr>
        <p:spPr>
          <a:xfrm>
            <a:off x="5188369" y="5773875"/>
            <a:ext cx="1309974" cy="369332"/>
          </a:xfrm>
          <a:prstGeom prst="rect">
            <a:avLst/>
          </a:prstGeom>
        </p:spPr>
        <p:txBody>
          <a:bodyPr wrap="none">
            <a:spAutoFit/>
          </a:bodyPr>
          <a:lstStyle/>
          <a:p>
            <a:r>
              <a:rPr lang="es-ES" dirty="0"/>
              <a:t>[1, 0, 3, 2</a:t>
            </a:r>
            <a:r>
              <a:rPr lang="es-ES" dirty="0" smtClean="0"/>
              <a:t>] </a:t>
            </a:r>
            <a:endParaRPr lang="es-VE" dirty="0"/>
          </a:p>
        </p:txBody>
      </p:sp>
      <p:sp>
        <p:nvSpPr>
          <p:cNvPr id="8" name="Rectángulo 7"/>
          <p:cNvSpPr/>
          <p:nvPr/>
        </p:nvSpPr>
        <p:spPr>
          <a:xfrm>
            <a:off x="5686904" y="3554250"/>
            <a:ext cx="312906" cy="369332"/>
          </a:xfrm>
          <a:prstGeom prst="rect">
            <a:avLst/>
          </a:prstGeom>
        </p:spPr>
        <p:txBody>
          <a:bodyPr wrap="none">
            <a:spAutoFit/>
          </a:bodyPr>
          <a:lstStyle/>
          <a:p>
            <a:r>
              <a:rPr lang="es-ES" dirty="0">
                <a:solidFill>
                  <a:schemeClr val="bg1"/>
                </a:solidFill>
              </a:rPr>
              <a:t>2</a:t>
            </a:r>
            <a:endParaRPr lang="es-VE" dirty="0">
              <a:solidFill>
                <a:schemeClr val="bg1"/>
              </a:solidFill>
            </a:endParaRPr>
          </a:p>
        </p:txBody>
      </p:sp>
      <p:sp>
        <p:nvSpPr>
          <p:cNvPr id="9" name="Flecha abajo 8"/>
          <p:cNvSpPr/>
          <p:nvPr/>
        </p:nvSpPr>
        <p:spPr>
          <a:xfrm>
            <a:off x="5565236" y="4839637"/>
            <a:ext cx="556241" cy="6246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10" name="Imagen 78" descr="d"/>
          <p:cNvPicPr>
            <a:picLocks noChangeAspect="1" noChangeArrowheads="1"/>
          </p:cNvPicPr>
          <p:nvPr/>
        </p:nvPicPr>
        <p:blipFill rotWithShape="1">
          <a:blip r:embed="rId2">
            <a:extLst>
              <a:ext uri="{28A0092B-C50C-407E-A947-70E740481C1C}">
                <a14:useLocalDpi xmlns:a14="http://schemas.microsoft.com/office/drawing/2010/main" val="0"/>
              </a:ext>
            </a:extLst>
          </a:blip>
          <a:srcRect l="51144"/>
          <a:stretch/>
        </p:blipFill>
        <p:spPr bwMode="auto">
          <a:xfrm>
            <a:off x="8890824" y="1707339"/>
            <a:ext cx="2398214" cy="330295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9100164" y="5804400"/>
            <a:ext cx="1758815" cy="369332"/>
          </a:xfrm>
          <a:prstGeom prst="rect">
            <a:avLst/>
          </a:prstGeom>
        </p:spPr>
        <p:txBody>
          <a:bodyPr wrap="none">
            <a:spAutoFit/>
          </a:bodyPr>
          <a:lstStyle/>
          <a:p>
            <a:r>
              <a:rPr lang="es-ES" dirty="0"/>
              <a:t>[1, 0, 3, 2, 3, 2]</a:t>
            </a:r>
            <a:endParaRPr lang="es-VE" dirty="0"/>
          </a:p>
        </p:txBody>
      </p:sp>
      <p:sp>
        <p:nvSpPr>
          <p:cNvPr id="12" name="Rectángulo 11"/>
          <p:cNvSpPr/>
          <p:nvPr/>
        </p:nvSpPr>
        <p:spPr>
          <a:xfrm>
            <a:off x="8984534" y="2718841"/>
            <a:ext cx="253130" cy="369332"/>
          </a:xfrm>
          <a:prstGeom prst="rect">
            <a:avLst/>
          </a:prstGeom>
        </p:spPr>
        <p:txBody>
          <a:bodyPr wrap="square">
            <a:spAutoFit/>
          </a:bodyPr>
          <a:lstStyle/>
          <a:p>
            <a:r>
              <a:rPr lang="es-ES" dirty="0">
                <a:solidFill>
                  <a:schemeClr val="bg1"/>
                </a:solidFill>
              </a:rPr>
              <a:t>1</a:t>
            </a:r>
            <a:endParaRPr lang="es-VE" dirty="0">
              <a:solidFill>
                <a:schemeClr val="bg1"/>
              </a:solidFill>
            </a:endParaRPr>
          </a:p>
        </p:txBody>
      </p:sp>
      <p:sp>
        <p:nvSpPr>
          <p:cNvPr id="13" name="CuadroTexto 12"/>
          <p:cNvSpPr txBox="1"/>
          <p:nvPr/>
        </p:nvSpPr>
        <p:spPr>
          <a:xfrm>
            <a:off x="9932276" y="1844600"/>
            <a:ext cx="220719" cy="369332"/>
          </a:xfrm>
          <a:prstGeom prst="rect">
            <a:avLst/>
          </a:prstGeom>
          <a:noFill/>
        </p:spPr>
        <p:txBody>
          <a:bodyPr wrap="square" rtlCol="0">
            <a:spAutoFit/>
          </a:bodyPr>
          <a:lstStyle/>
          <a:p>
            <a:r>
              <a:rPr lang="es-VE" dirty="0" smtClean="0">
                <a:solidFill>
                  <a:schemeClr val="bg1"/>
                </a:solidFill>
              </a:rPr>
              <a:t>0</a:t>
            </a:r>
            <a:endParaRPr lang="es-VE" dirty="0">
              <a:solidFill>
                <a:schemeClr val="bg1"/>
              </a:solidFill>
            </a:endParaRPr>
          </a:p>
        </p:txBody>
      </p:sp>
      <p:sp>
        <p:nvSpPr>
          <p:cNvPr id="14" name="CuadroTexto 13"/>
          <p:cNvSpPr txBox="1"/>
          <p:nvPr/>
        </p:nvSpPr>
        <p:spPr>
          <a:xfrm>
            <a:off x="10863370" y="2213932"/>
            <a:ext cx="425668" cy="381744"/>
          </a:xfrm>
          <a:prstGeom prst="rect">
            <a:avLst/>
          </a:prstGeom>
          <a:noFill/>
        </p:spPr>
        <p:txBody>
          <a:bodyPr wrap="square" rtlCol="0">
            <a:spAutoFit/>
          </a:bodyPr>
          <a:lstStyle/>
          <a:p>
            <a:r>
              <a:rPr lang="es-VE" dirty="0" smtClean="0">
                <a:solidFill>
                  <a:schemeClr val="bg1"/>
                </a:solidFill>
              </a:rPr>
              <a:t>3</a:t>
            </a:r>
            <a:endParaRPr lang="es-VE" dirty="0">
              <a:solidFill>
                <a:schemeClr val="bg1"/>
              </a:solidFill>
            </a:endParaRPr>
          </a:p>
        </p:txBody>
      </p:sp>
      <p:sp>
        <p:nvSpPr>
          <p:cNvPr id="15" name="CuadroTexto 14"/>
          <p:cNvSpPr txBox="1"/>
          <p:nvPr/>
        </p:nvSpPr>
        <p:spPr>
          <a:xfrm>
            <a:off x="10498369" y="2671292"/>
            <a:ext cx="217255" cy="369332"/>
          </a:xfrm>
          <a:prstGeom prst="rect">
            <a:avLst/>
          </a:prstGeom>
          <a:noFill/>
        </p:spPr>
        <p:txBody>
          <a:bodyPr wrap="square" rtlCol="0">
            <a:spAutoFit/>
          </a:bodyPr>
          <a:lstStyle/>
          <a:p>
            <a:r>
              <a:rPr lang="es-VE" dirty="0" smtClean="0">
                <a:solidFill>
                  <a:schemeClr val="bg1"/>
                </a:solidFill>
              </a:rPr>
              <a:t>2</a:t>
            </a:r>
            <a:endParaRPr lang="es-VE" dirty="0">
              <a:solidFill>
                <a:schemeClr val="bg1"/>
              </a:solidFill>
            </a:endParaRPr>
          </a:p>
        </p:txBody>
      </p:sp>
      <p:sp>
        <p:nvSpPr>
          <p:cNvPr id="16" name="CuadroTexto 15"/>
          <p:cNvSpPr txBox="1"/>
          <p:nvPr/>
        </p:nvSpPr>
        <p:spPr>
          <a:xfrm>
            <a:off x="9932276" y="3298699"/>
            <a:ext cx="788276" cy="369332"/>
          </a:xfrm>
          <a:prstGeom prst="rect">
            <a:avLst/>
          </a:prstGeom>
          <a:noFill/>
        </p:spPr>
        <p:txBody>
          <a:bodyPr wrap="square" rtlCol="0">
            <a:spAutoFit/>
          </a:bodyPr>
          <a:lstStyle/>
          <a:p>
            <a:r>
              <a:rPr lang="es-VE" dirty="0" smtClean="0">
                <a:solidFill>
                  <a:schemeClr val="bg1"/>
                </a:solidFill>
              </a:rPr>
              <a:t>3</a:t>
            </a:r>
            <a:endParaRPr lang="es-VE" dirty="0">
              <a:solidFill>
                <a:schemeClr val="bg1"/>
              </a:solidFill>
            </a:endParaRPr>
          </a:p>
        </p:txBody>
      </p:sp>
      <p:sp>
        <p:nvSpPr>
          <p:cNvPr id="17" name="CuadroTexto 16"/>
          <p:cNvSpPr txBox="1"/>
          <p:nvPr/>
        </p:nvSpPr>
        <p:spPr>
          <a:xfrm>
            <a:off x="9539137" y="3831048"/>
            <a:ext cx="1115889" cy="369332"/>
          </a:xfrm>
          <a:prstGeom prst="rect">
            <a:avLst/>
          </a:prstGeom>
          <a:noFill/>
        </p:spPr>
        <p:txBody>
          <a:bodyPr wrap="square" rtlCol="0">
            <a:spAutoFit/>
          </a:bodyPr>
          <a:lstStyle/>
          <a:p>
            <a:r>
              <a:rPr lang="es-VE" dirty="0" smtClean="0">
                <a:solidFill>
                  <a:schemeClr val="bg1"/>
                </a:solidFill>
              </a:rPr>
              <a:t>2</a:t>
            </a:r>
            <a:endParaRPr lang="es-VE" dirty="0">
              <a:solidFill>
                <a:schemeClr val="bg1"/>
              </a:solidFill>
            </a:endParaRPr>
          </a:p>
        </p:txBody>
      </p:sp>
      <p:sp>
        <p:nvSpPr>
          <p:cNvPr id="18" name="Flecha abajo 17"/>
          <p:cNvSpPr/>
          <p:nvPr/>
        </p:nvSpPr>
        <p:spPr>
          <a:xfrm>
            <a:off x="9869213" y="5086177"/>
            <a:ext cx="441436" cy="5714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 name="Rectángulo 2"/>
          <p:cNvSpPr/>
          <p:nvPr/>
        </p:nvSpPr>
        <p:spPr>
          <a:xfrm>
            <a:off x="5240036" y="1508663"/>
            <a:ext cx="1465466" cy="400110"/>
          </a:xfrm>
          <a:prstGeom prst="rect">
            <a:avLst/>
          </a:prstGeom>
        </p:spPr>
        <p:txBody>
          <a:bodyPr wrap="none">
            <a:spAutoFit/>
          </a:bodyPr>
          <a:lstStyle/>
          <a:p>
            <a:r>
              <a:rPr lang="es-ES" sz="2000" b="1" dirty="0" smtClean="0"/>
              <a:t>Tetrágono</a:t>
            </a:r>
            <a:endParaRPr lang="es-VE" sz="2000" b="1" dirty="0"/>
          </a:p>
        </p:txBody>
      </p:sp>
      <p:sp>
        <p:nvSpPr>
          <p:cNvPr id="19" name="Rectángulo 18"/>
          <p:cNvSpPr/>
          <p:nvPr/>
        </p:nvSpPr>
        <p:spPr>
          <a:xfrm>
            <a:off x="8890824" y="1147388"/>
            <a:ext cx="2706190" cy="400110"/>
          </a:xfrm>
          <a:prstGeom prst="rect">
            <a:avLst/>
          </a:prstGeom>
        </p:spPr>
        <p:txBody>
          <a:bodyPr wrap="none">
            <a:spAutoFit/>
          </a:bodyPr>
          <a:lstStyle/>
          <a:p>
            <a:r>
              <a:rPr lang="es-ES" sz="2000" b="1" dirty="0" smtClean="0"/>
              <a:t>Hexágono </a:t>
            </a:r>
            <a:r>
              <a:rPr lang="es-ES" sz="2000" b="1" dirty="0"/>
              <a:t>cóncavo</a:t>
            </a:r>
            <a:endParaRPr lang="es-VE" sz="2000" b="1" dirty="0"/>
          </a:p>
        </p:txBody>
      </p:sp>
      <p:sp>
        <p:nvSpPr>
          <p:cNvPr id="20" name="CuadroTexto 19"/>
          <p:cNvSpPr txBox="1"/>
          <p:nvPr/>
        </p:nvSpPr>
        <p:spPr>
          <a:xfrm>
            <a:off x="215675" y="1815546"/>
            <a:ext cx="3964888" cy="3416320"/>
          </a:xfrm>
          <a:prstGeom prst="rect">
            <a:avLst/>
          </a:prstGeom>
          <a:noFill/>
        </p:spPr>
        <p:txBody>
          <a:bodyPr wrap="square" rtlCol="0">
            <a:spAutoFit/>
          </a:bodyPr>
          <a:lstStyle/>
          <a:p>
            <a:pPr algn="just"/>
            <a:r>
              <a:rPr lang="es-ES" sz="2400" dirty="0"/>
              <a:t>Después de la extracción del Código de Cadena comprimido, se compara con el Código de Cadena comprimido de los dos polígonos esperados, el tetrágono, [1, 0, 3, 2] y el hexágono cóncavo, [1, 0, 3, 2, 3, 2]</a:t>
            </a:r>
            <a:endParaRPr lang="es-VE" sz="2400" dirty="0"/>
          </a:p>
        </p:txBody>
      </p:sp>
    </p:spTree>
    <p:extLst>
      <p:ext uri="{BB962C8B-B14F-4D97-AF65-F5344CB8AC3E}">
        <p14:creationId xmlns:p14="http://schemas.microsoft.com/office/powerpoint/2010/main" val="36782681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47924" y="989486"/>
            <a:ext cx="11288113" cy="11541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501" tIns="45720" rIns="91440" bIns="0" numCol="1" anchor="ctr" anchorCtr="0" compatLnSpc="1">
            <a:prstTxWarp prst="textNoShape">
              <a:avLst/>
            </a:prstTxWarp>
            <a:spAutoFit/>
          </a:bodyPr>
          <a:lstStyle/>
          <a:p>
            <a:pPr lvl="0" eaLnBrk="0" fontAlgn="base" hangingPunct="0">
              <a:spcBef>
                <a:spcPct val="0"/>
              </a:spcBef>
              <a:spcAft>
                <a:spcPct val="0"/>
              </a:spcAft>
            </a:pPr>
            <a:r>
              <a:rPr kumimoji="0" lang="es-ES" altLang="es-VE" sz="2400" b="0" i="0" u="none" strike="noStrike" cap="none" normalizeH="0" baseline="0" dirty="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La carta dinagráfica de fondo de pozo es aproximadamente un tetrágono, pero su código de cadena comprimido es </a:t>
            </a:r>
            <a:r>
              <a:rPr lang="es-ES" altLang="es-VE" sz="2400" dirty="0" smtClean="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rPr>
              <a:t>[1, 0, 3, 0, 3, 2], </a:t>
            </a:r>
            <a:r>
              <a:rPr kumimoji="0" lang="es-ES" altLang="es-VE" sz="2400" b="0" i="0" u="none" strike="noStrike" cap="none" normalizeH="0" baseline="0" dirty="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no refleja este polígono esperado para la condición de bombeo representada, por lo que se necesitan ciclos de filtrado. </a:t>
            </a:r>
            <a:endParaRPr lang="es-ES" altLang="es-VE" sz="2400" dirty="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image7.png"/>
          <p:cNvPicPr/>
          <p:nvPr/>
        </p:nvPicPr>
        <p:blipFill>
          <a:blip r:embed="rId2" cstate="print"/>
          <a:stretch>
            <a:fillRect/>
          </a:stretch>
        </p:blipFill>
        <p:spPr>
          <a:xfrm>
            <a:off x="623039" y="2795120"/>
            <a:ext cx="3124419" cy="3258906"/>
          </a:xfrm>
          <a:prstGeom prst="rect">
            <a:avLst/>
          </a:prstGeom>
        </p:spPr>
      </p:pic>
      <p:pic>
        <p:nvPicPr>
          <p:cNvPr id="4" name="Imagen 78" descr="d"/>
          <p:cNvPicPr>
            <a:picLocks noChangeAspect="1" noChangeArrowheads="1"/>
          </p:cNvPicPr>
          <p:nvPr/>
        </p:nvPicPr>
        <p:blipFill rotWithShape="1">
          <a:blip r:embed="rId3">
            <a:extLst>
              <a:ext uri="{28A0092B-C50C-407E-A947-70E740481C1C}">
                <a14:useLocalDpi xmlns:a14="http://schemas.microsoft.com/office/drawing/2010/main" val="0"/>
              </a:ext>
            </a:extLst>
          </a:blip>
          <a:srcRect r="50061"/>
          <a:stretch/>
        </p:blipFill>
        <p:spPr bwMode="auto">
          <a:xfrm>
            <a:off x="10315991" y="3498307"/>
            <a:ext cx="1278612" cy="153491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0284629" y="5684694"/>
            <a:ext cx="1309974" cy="369332"/>
          </a:xfrm>
          <a:prstGeom prst="rect">
            <a:avLst/>
          </a:prstGeom>
        </p:spPr>
        <p:txBody>
          <a:bodyPr wrap="none">
            <a:spAutoFit/>
          </a:bodyPr>
          <a:lstStyle/>
          <a:p>
            <a:r>
              <a:rPr lang="es-ES" dirty="0"/>
              <a:t>[1, 0, 3, 2] </a:t>
            </a:r>
            <a:endParaRPr lang="es-VE" dirty="0"/>
          </a:p>
        </p:txBody>
      </p:sp>
      <p:sp>
        <p:nvSpPr>
          <p:cNvPr id="7" name="Rectángulo 6"/>
          <p:cNvSpPr/>
          <p:nvPr/>
        </p:nvSpPr>
        <p:spPr>
          <a:xfrm>
            <a:off x="1697750" y="3514625"/>
            <a:ext cx="1723549" cy="369332"/>
          </a:xfrm>
          <a:prstGeom prst="rect">
            <a:avLst/>
          </a:prstGeom>
        </p:spPr>
        <p:txBody>
          <a:bodyPr wrap="none">
            <a:spAutoFit/>
          </a:bodyPr>
          <a:lstStyle/>
          <a:p>
            <a:r>
              <a:rPr lang="es-ES" altLang="es-VE" dirty="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rPr>
              <a:t>[1, 0, 3, 0, 3, 2], </a:t>
            </a:r>
            <a:endParaRPr lang="es-VE" dirty="0"/>
          </a:p>
        </p:txBody>
      </p:sp>
      <p:pic>
        <p:nvPicPr>
          <p:cNvPr id="8" name="Imagen 7"/>
          <p:cNvPicPr>
            <a:picLocks noChangeAspect="1"/>
          </p:cNvPicPr>
          <p:nvPr/>
        </p:nvPicPr>
        <p:blipFill rotWithShape="1">
          <a:blip r:embed="rId4"/>
          <a:srcRect l="29960" t="35452" r="57504" b="47091"/>
          <a:stretch/>
        </p:blipFill>
        <p:spPr>
          <a:xfrm>
            <a:off x="4822169" y="2988220"/>
            <a:ext cx="4122592" cy="3242037"/>
          </a:xfrm>
          <a:prstGeom prst="rect">
            <a:avLst/>
          </a:prstGeom>
        </p:spPr>
      </p:pic>
      <p:sp>
        <p:nvSpPr>
          <p:cNvPr id="9" name="Flecha derecha 8"/>
          <p:cNvSpPr/>
          <p:nvPr/>
        </p:nvSpPr>
        <p:spPr>
          <a:xfrm>
            <a:off x="4002074" y="4161622"/>
            <a:ext cx="565479" cy="525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0" name="Flecha derecha 9"/>
          <p:cNvSpPr/>
          <p:nvPr/>
        </p:nvSpPr>
        <p:spPr>
          <a:xfrm>
            <a:off x="9199377" y="4162120"/>
            <a:ext cx="530315" cy="525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3041630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147" y="2950303"/>
            <a:ext cx="3225239" cy="3225239"/>
          </a:xfrm>
          <a:prstGeom prst="rect">
            <a:avLst/>
          </a:prstGeom>
        </p:spPr>
      </p:pic>
      <p:sp>
        <p:nvSpPr>
          <p:cNvPr id="3" name="Marcador de contenido 2"/>
          <p:cNvSpPr>
            <a:spLocks noGrp="1"/>
          </p:cNvSpPr>
          <p:nvPr>
            <p:ph idx="1"/>
          </p:nvPr>
        </p:nvSpPr>
        <p:spPr>
          <a:xfrm>
            <a:off x="2317531" y="1406475"/>
            <a:ext cx="9377855" cy="3181291"/>
          </a:xfrm>
        </p:spPr>
        <p:txBody>
          <a:bodyPr>
            <a:noAutofit/>
          </a:bodyPr>
          <a:lstStyle/>
          <a:p>
            <a:pPr marL="0" indent="0">
              <a:buNone/>
            </a:pPr>
            <a:r>
              <a:rPr lang="es-VE" sz="2400" dirty="0" smtClean="0">
                <a:latin typeface="Arial" panose="020B0604020202020204" pitchFamily="34" charset="0"/>
                <a:cs typeface="Arial" panose="020B0604020202020204" pitchFamily="34" charset="0"/>
              </a:rPr>
              <a:t>1) Antecedentes de la Investigación.</a:t>
            </a:r>
          </a:p>
          <a:p>
            <a:pPr marL="0" indent="0">
              <a:buNone/>
            </a:pPr>
            <a:r>
              <a:rPr lang="es-VE" sz="2400" dirty="0" smtClean="0">
                <a:latin typeface="Arial" panose="020B0604020202020204" pitchFamily="34" charset="0"/>
                <a:cs typeface="Arial" panose="020B0604020202020204" pitchFamily="34" charset="0"/>
              </a:rPr>
              <a:t>2) Análisis del proceso de levantamiento artificial.</a:t>
            </a:r>
          </a:p>
          <a:p>
            <a:pPr marL="0" indent="0">
              <a:buNone/>
            </a:pPr>
            <a:r>
              <a:rPr lang="es-VE" sz="2400" dirty="0" smtClean="0">
                <a:latin typeface="Arial" panose="020B0604020202020204" pitchFamily="34" charset="0"/>
                <a:cs typeface="Arial" panose="020B0604020202020204" pitchFamily="34" charset="0"/>
              </a:rPr>
              <a:t>3) Propuesta de algoritmo .</a:t>
            </a:r>
          </a:p>
          <a:p>
            <a:pPr marL="0" indent="0">
              <a:buNone/>
            </a:pPr>
            <a:r>
              <a:rPr lang="es-VE" sz="2400" dirty="0" smtClean="0">
                <a:latin typeface="Arial" panose="020B0604020202020204" pitchFamily="34" charset="0"/>
                <a:cs typeface="Arial" panose="020B0604020202020204" pitchFamily="34" charset="0"/>
              </a:rPr>
              <a:t>4) Diseño del algoritmo.  </a:t>
            </a:r>
          </a:p>
          <a:p>
            <a:pPr marL="0" indent="0">
              <a:buNone/>
            </a:pPr>
            <a:r>
              <a:rPr lang="es-VE" sz="2400" dirty="0" smtClean="0">
                <a:latin typeface="Arial" panose="020B0604020202020204" pitchFamily="34" charset="0"/>
                <a:cs typeface="Arial" panose="020B0604020202020204" pitchFamily="34" charset="0"/>
              </a:rPr>
              <a:t>5) Pruebas funcionales .</a:t>
            </a:r>
          </a:p>
          <a:p>
            <a:pPr marL="0" indent="0">
              <a:buNone/>
            </a:pPr>
            <a:r>
              <a:rPr lang="es-VE" sz="2400" dirty="0" smtClean="0">
                <a:latin typeface="Arial" panose="020B0604020202020204" pitchFamily="34" charset="0"/>
                <a:cs typeface="Arial" panose="020B0604020202020204" pitchFamily="34" charset="0"/>
              </a:rPr>
              <a:t>6) Análisis de resultados.</a:t>
            </a:r>
          </a:p>
          <a:p>
            <a:pPr marL="0" indent="0">
              <a:buNone/>
            </a:pPr>
            <a:r>
              <a:rPr lang="es-VE" sz="2400" dirty="0" smtClean="0">
                <a:latin typeface="Arial" panose="020B0604020202020204" pitchFamily="34" charset="0"/>
                <a:cs typeface="Arial" panose="020B0604020202020204" pitchFamily="34" charset="0"/>
              </a:rPr>
              <a:t>7) Documentar el sistema. </a:t>
            </a:r>
          </a:p>
          <a:p>
            <a:pPr marL="0" indent="0">
              <a:buNone/>
            </a:pPr>
            <a:endParaRPr lang="es-VE" sz="2400" dirty="0">
              <a:latin typeface="Arial" panose="020B0604020202020204" pitchFamily="34" charset="0"/>
              <a:cs typeface="Arial" panose="020B0604020202020204" pitchFamily="34" charset="0"/>
            </a:endParaRPr>
          </a:p>
        </p:txBody>
      </p:sp>
      <p:sp>
        <p:nvSpPr>
          <p:cNvPr id="5" name="Rectángulo 4"/>
          <p:cNvSpPr/>
          <p:nvPr/>
        </p:nvSpPr>
        <p:spPr>
          <a:xfrm>
            <a:off x="5029200" y="328118"/>
            <a:ext cx="4256690" cy="523220"/>
          </a:xfrm>
          <a:prstGeom prst="rect">
            <a:avLst/>
          </a:prstGeom>
        </p:spPr>
        <p:txBody>
          <a:bodyPr wrap="square">
            <a:spAutoFit/>
          </a:bodyPr>
          <a:lstStyle/>
          <a:p>
            <a:pPr fontAlgn="base">
              <a:spcAft>
                <a:spcPts val="0"/>
              </a:spcAft>
            </a:pPr>
            <a:r>
              <a:rPr lang="es-VE" sz="2800" b="1" u="sng" dirty="0" smtClean="0">
                <a:latin typeface="Arial" panose="020B0604020202020204" pitchFamily="34" charset="0"/>
                <a:ea typeface="Times New Roman" panose="02020603050405020304" pitchFamily="18" charset="0"/>
              </a:rPr>
              <a:t>Contenido</a:t>
            </a:r>
            <a:endParaRPr lang="es-VE" sz="2800" b="1" u="sng"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587220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dondear rectángulo de esquina diagonal 14"/>
          <p:cNvSpPr/>
          <p:nvPr/>
        </p:nvSpPr>
        <p:spPr>
          <a:xfrm>
            <a:off x="6211614" y="1608082"/>
            <a:ext cx="4635062" cy="5101119"/>
          </a:xfrm>
          <a:prstGeom prst="round2DiagRect">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2" name="Imagen 78" descr="d"/>
          <p:cNvPicPr>
            <a:picLocks noChangeAspect="1" noChangeArrowheads="1"/>
          </p:cNvPicPr>
          <p:nvPr/>
        </p:nvPicPr>
        <p:blipFill rotWithShape="1">
          <a:blip r:embed="rId2">
            <a:extLst>
              <a:ext uri="{28A0092B-C50C-407E-A947-70E740481C1C}">
                <a14:useLocalDpi xmlns:a14="http://schemas.microsoft.com/office/drawing/2010/main" val="0"/>
              </a:ext>
            </a:extLst>
          </a:blip>
          <a:srcRect r="50061"/>
          <a:stretch/>
        </p:blipFill>
        <p:spPr bwMode="auto">
          <a:xfrm>
            <a:off x="1284289" y="2226966"/>
            <a:ext cx="2564185" cy="307818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3125101" y="5807750"/>
            <a:ext cx="2264555" cy="369332"/>
          </a:xfrm>
          <a:prstGeom prst="rect">
            <a:avLst/>
          </a:prstGeom>
        </p:spPr>
        <p:txBody>
          <a:bodyPr wrap="square">
            <a:spAutoFit/>
          </a:bodyPr>
          <a:lstStyle/>
          <a:p>
            <a:r>
              <a:rPr lang="es-ES" dirty="0"/>
              <a:t>[1, 0, 3, 2] </a:t>
            </a:r>
            <a:endParaRPr lang="es-VE" dirty="0"/>
          </a:p>
        </p:txBody>
      </p:sp>
      <p:pic>
        <p:nvPicPr>
          <p:cNvPr id="4" name="Imagen 3"/>
          <p:cNvPicPr>
            <a:picLocks noChangeAspect="1"/>
          </p:cNvPicPr>
          <p:nvPr/>
        </p:nvPicPr>
        <p:blipFill rotWithShape="1">
          <a:blip r:embed="rId3"/>
          <a:srcRect l="34721" t="15005" r="34728" b="71105"/>
          <a:stretch/>
        </p:blipFill>
        <p:spPr>
          <a:xfrm>
            <a:off x="6686748" y="1773380"/>
            <a:ext cx="3986566" cy="937761"/>
          </a:xfrm>
          <a:prstGeom prst="rect">
            <a:avLst/>
          </a:prstGeom>
        </p:spPr>
      </p:pic>
      <p:pic>
        <p:nvPicPr>
          <p:cNvPr id="5" name="Imagen 4"/>
          <p:cNvPicPr>
            <a:picLocks noChangeAspect="1"/>
          </p:cNvPicPr>
          <p:nvPr/>
        </p:nvPicPr>
        <p:blipFill rotWithShape="1">
          <a:blip r:embed="rId3"/>
          <a:srcRect l="34665" t="79202" r="42031" b="7220"/>
          <a:stretch/>
        </p:blipFill>
        <p:spPr>
          <a:xfrm>
            <a:off x="6670983" y="2801215"/>
            <a:ext cx="3086380" cy="930382"/>
          </a:xfrm>
          <a:prstGeom prst="rect">
            <a:avLst/>
          </a:prstGeom>
        </p:spPr>
      </p:pic>
      <p:pic>
        <p:nvPicPr>
          <p:cNvPr id="7" name="Imagen 6"/>
          <p:cNvPicPr>
            <a:picLocks noChangeAspect="1"/>
          </p:cNvPicPr>
          <p:nvPr/>
        </p:nvPicPr>
        <p:blipFill rotWithShape="1">
          <a:blip r:embed="rId3"/>
          <a:srcRect l="34665" t="66333" r="34561" b="20737"/>
          <a:stretch/>
        </p:blipFill>
        <p:spPr>
          <a:xfrm>
            <a:off x="6655217" y="3766060"/>
            <a:ext cx="4018097" cy="873411"/>
          </a:xfrm>
          <a:prstGeom prst="rect">
            <a:avLst/>
          </a:prstGeom>
        </p:spPr>
      </p:pic>
      <p:sp>
        <p:nvSpPr>
          <p:cNvPr id="9" name="CuadroTexto 8"/>
          <p:cNvSpPr txBox="1"/>
          <p:nvPr/>
        </p:nvSpPr>
        <p:spPr>
          <a:xfrm>
            <a:off x="672558" y="5807750"/>
            <a:ext cx="2863729" cy="369332"/>
          </a:xfrm>
          <a:prstGeom prst="rect">
            <a:avLst/>
          </a:prstGeom>
          <a:noFill/>
        </p:spPr>
        <p:txBody>
          <a:bodyPr wrap="square" rtlCol="0">
            <a:spAutoFit/>
          </a:bodyPr>
          <a:lstStyle/>
          <a:p>
            <a:r>
              <a:rPr lang="es-VE" dirty="0" smtClean="0"/>
              <a:t>Código de cadena</a:t>
            </a:r>
            <a:endParaRPr lang="es-VE" dirty="0"/>
          </a:p>
        </p:txBody>
      </p:sp>
      <p:sp>
        <p:nvSpPr>
          <p:cNvPr id="11" name="Abrir llave 10"/>
          <p:cNvSpPr/>
          <p:nvPr/>
        </p:nvSpPr>
        <p:spPr>
          <a:xfrm>
            <a:off x="4020206" y="599090"/>
            <a:ext cx="2191408" cy="5829140"/>
          </a:xfrm>
          <a:prstGeom prst="leftBrace">
            <a:avLst/>
          </a:prstGeom>
          <a:ln>
            <a:noFill/>
          </a:ln>
          <a:effectLst>
            <a:outerShdw blurRad="225425" dist="50800" dir="5220000" algn="ctr">
              <a:srgbClr val="000000">
                <a:alpha val="33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VE"/>
          </a:p>
        </p:txBody>
      </p:sp>
      <p:sp>
        <p:nvSpPr>
          <p:cNvPr id="12" name="Abrir llave 11"/>
          <p:cNvSpPr/>
          <p:nvPr/>
        </p:nvSpPr>
        <p:spPr>
          <a:xfrm>
            <a:off x="5565904" y="1773380"/>
            <a:ext cx="302246" cy="4935822"/>
          </a:xfrm>
          <a:prstGeom prst="leftBrace">
            <a:avLst>
              <a:gd name="adj1" fmla="val 8333"/>
              <a:gd name="adj2" fmla="val 50551"/>
            </a:avLst>
          </a:prstGeom>
          <a:ln>
            <a:solidFill>
              <a:srgbClr val="FFFF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VE"/>
          </a:p>
        </p:txBody>
      </p:sp>
      <p:sp>
        <p:nvSpPr>
          <p:cNvPr id="13" name="Rectángulo 12"/>
          <p:cNvSpPr/>
          <p:nvPr/>
        </p:nvSpPr>
        <p:spPr>
          <a:xfrm>
            <a:off x="1833648" y="1725728"/>
            <a:ext cx="1465466" cy="400110"/>
          </a:xfrm>
          <a:prstGeom prst="rect">
            <a:avLst/>
          </a:prstGeom>
        </p:spPr>
        <p:txBody>
          <a:bodyPr wrap="none">
            <a:spAutoFit/>
          </a:bodyPr>
          <a:lstStyle/>
          <a:p>
            <a:r>
              <a:rPr lang="es-ES" sz="2000" b="1" dirty="0" smtClean="0"/>
              <a:t>Tetrágono</a:t>
            </a:r>
            <a:endParaRPr lang="es-VE" sz="2000" b="1" dirty="0"/>
          </a:p>
        </p:txBody>
      </p:sp>
      <p:sp>
        <p:nvSpPr>
          <p:cNvPr id="14" name="Rectángulo 13"/>
          <p:cNvSpPr/>
          <p:nvPr/>
        </p:nvSpPr>
        <p:spPr>
          <a:xfrm>
            <a:off x="4840014" y="318119"/>
            <a:ext cx="7074474" cy="1477328"/>
          </a:xfrm>
          <a:prstGeom prst="rect">
            <a:avLst/>
          </a:prstGeom>
        </p:spPr>
        <p:txBody>
          <a:bodyPr wrap="square">
            <a:spAutoFit/>
          </a:bodyPr>
          <a:lstStyle/>
          <a:p>
            <a:pPr indent="449580" algn="just">
              <a:lnSpc>
                <a:spcPct val="150000"/>
              </a:lnSpc>
              <a:spcAft>
                <a:spcPts val="0"/>
              </a:spcAft>
            </a:pPr>
            <a:r>
              <a:rPr lang="es-VE" sz="2000" kern="50" dirty="0">
                <a:latin typeface="Times New Roman" panose="02020603050405020304" pitchFamily="18" charset="0"/>
                <a:ea typeface="Droid Sans"/>
                <a:cs typeface="Times New Roman" panose="02020603050405020304" pitchFamily="18" charset="0"/>
              </a:rPr>
              <a:t>La aproximación poligonal </a:t>
            </a:r>
            <a:r>
              <a:rPr lang="es-VE" sz="2000" kern="50" dirty="0" smtClean="0">
                <a:latin typeface="Times New Roman" panose="02020603050405020304" pitchFamily="18" charset="0"/>
                <a:ea typeface="Droid Sans"/>
                <a:cs typeface="Times New Roman" panose="02020603050405020304" pitchFamily="18" charset="0"/>
              </a:rPr>
              <a:t>del </a:t>
            </a:r>
            <a:r>
              <a:rPr lang="es-VE" sz="2000" kern="50" dirty="0">
                <a:latin typeface="Times New Roman" panose="02020603050405020304" pitchFamily="18" charset="0"/>
                <a:ea typeface="Droid Sans"/>
                <a:cs typeface="Times New Roman" panose="02020603050405020304" pitchFamily="18" charset="0"/>
              </a:rPr>
              <a:t>polígono de la Figura </a:t>
            </a:r>
            <a:r>
              <a:rPr lang="es-VE" sz="2000" i="1" kern="50" dirty="0" smtClean="0">
                <a:latin typeface="Times New Roman" panose="02020603050405020304" pitchFamily="18" charset="0"/>
                <a:ea typeface="Droid Sans"/>
                <a:cs typeface="Times New Roman" panose="02020603050405020304" pitchFamily="18" charset="0"/>
              </a:rPr>
              <a:t> </a:t>
            </a:r>
            <a:r>
              <a:rPr lang="es-VE" sz="2000" kern="50" dirty="0">
                <a:latin typeface="Times New Roman" panose="02020603050405020304" pitchFamily="18" charset="0"/>
                <a:ea typeface="Droid Sans"/>
                <a:cs typeface="Times New Roman" panose="02020603050405020304" pitchFamily="18" charset="0"/>
              </a:rPr>
              <a:t>(a) Tetrágono, lo que corresponde al conjunto de condiciones de Bombeo</a:t>
            </a:r>
            <a:r>
              <a:rPr lang="es-VE" sz="2000" kern="50" dirty="0" smtClean="0">
                <a:latin typeface="Times New Roman" panose="02020603050405020304" pitchFamily="18" charset="0"/>
                <a:ea typeface="Droid Sans"/>
                <a:cs typeface="Times New Roman" panose="02020603050405020304" pitchFamily="18" charset="0"/>
              </a:rPr>
              <a:t>:</a:t>
            </a:r>
            <a:endParaRPr lang="es-VE" sz="2000" kern="50" dirty="0">
              <a:latin typeface="Times New Roman" panose="02020603050405020304" pitchFamily="18" charset="0"/>
              <a:ea typeface="Droid Sans"/>
              <a:cs typeface="Times New Roman" panose="02020603050405020304" pitchFamily="18" charset="0"/>
            </a:endParaRPr>
          </a:p>
        </p:txBody>
      </p:sp>
      <p:pic>
        <p:nvPicPr>
          <p:cNvPr id="16" name="Imagen 15"/>
          <p:cNvPicPr>
            <a:picLocks noChangeAspect="1"/>
          </p:cNvPicPr>
          <p:nvPr/>
        </p:nvPicPr>
        <p:blipFill>
          <a:blip r:embed="rId4"/>
          <a:stretch>
            <a:fillRect/>
          </a:stretch>
        </p:blipFill>
        <p:spPr>
          <a:xfrm>
            <a:off x="6676211" y="5762410"/>
            <a:ext cx="1948594" cy="914400"/>
          </a:xfrm>
          <a:prstGeom prst="rect">
            <a:avLst/>
          </a:prstGeom>
        </p:spPr>
      </p:pic>
      <p:pic>
        <p:nvPicPr>
          <p:cNvPr id="17" name="Imagen 16"/>
          <p:cNvPicPr>
            <a:picLocks noChangeAspect="1"/>
          </p:cNvPicPr>
          <p:nvPr/>
        </p:nvPicPr>
        <p:blipFill>
          <a:blip r:embed="rId5"/>
          <a:stretch>
            <a:fillRect/>
          </a:stretch>
        </p:blipFill>
        <p:spPr>
          <a:xfrm>
            <a:off x="6676211" y="4758468"/>
            <a:ext cx="1524000" cy="971550"/>
          </a:xfrm>
          <a:prstGeom prst="rect">
            <a:avLst/>
          </a:prstGeom>
        </p:spPr>
      </p:pic>
    </p:spTree>
    <p:extLst>
      <p:ext uri="{BB962C8B-B14F-4D97-AF65-F5344CB8AC3E}">
        <p14:creationId xmlns:p14="http://schemas.microsoft.com/office/powerpoint/2010/main" val="21312250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dondear rectángulo de esquina diagonal 7"/>
          <p:cNvSpPr/>
          <p:nvPr/>
        </p:nvSpPr>
        <p:spPr>
          <a:xfrm>
            <a:off x="5490181" y="2824344"/>
            <a:ext cx="5389967" cy="2942902"/>
          </a:xfrm>
          <a:prstGeom prst="round2DiagRect">
            <a:avLst/>
          </a:prstGeom>
          <a:solidFill>
            <a:srgbClr val="00206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2" name="Imagen 78" descr="d"/>
          <p:cNvPicPr>
            <a:picLocks noChangeAspect="1" noChangeArrowheads="1"/>
          </p:cNvPicPr>
          <p:nvPr/>
        </p:nvPicPr>
        <p:blipFill rotWithShape="1">
          <a:blip r:embed="rId2">
            <a:extLst>
              <a:ext uri="{28A0092B-C50C-407E-A947-70E740481C1C}">
                <a14:useLocalDpi xmlns:a14="http://schemas.microsoft.com/office/drawing/2010/main" val="0"/>
              </a:ext>
            </a:extLst>
          </a:blip>
          <a:srcRect l="51144"/>
          <a:stretch/>
        </p:blipFill>
        <p:spPr bwMode="auto">
          <a:xfrm>
            <a:off x="888347" y="2028868"/>
            <a:ext cx="2568049" cy="335850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626452" y="5503023"/>
            <a:ext cx="1758815" cy="369332"/>
          </a:xfrm>
          <a:prstGeom prst="rect">
            <a:avLst/>
          </a:prstGeom>
        </p:spPr>
        <p:txBody>
          <a:bodyPr wrap="none">
            <a:spAutoFit/>
          </a:bodyPr>
          <a:lstStyle/>
          <a:p>
            <a:r>
              <a:rPr lang="es-ES" dirty="0"/>
              <a:t>[1, 0, 3, 2, 3, 2]</a:t>
            </a:r>
            <a:endParaRPr lang="es-VE" dirty="0"/>
          </a:p>
        </p:txBody>
      </p:sp>
      <p:sp>
        <p:nvSpPr>
          <p:cNvPr id="5" name="CuadroTexto 4"/>
          <p:cNvSpPr txBox="1"/>
          <p:nvPr/>
        </p:nvSpPr>
        <p:spPr>
          <a:xfrm>
            <a:off x="298130" y="5503023"/>
            <a:ext cx="2863729" cy="369332"/>
          </a:xfrm>
          <a:prstGeom prst="rect">
            <a:avLst/>
          </a:prstGeom>
          <a:noFill/>
        </p:spPr>
        <p:txBody>
          <a:bodyPr wrap="square" rtlCol="0">
            <a:spAutoFit/>
          </a:bodyPr>
          <a:lstStyle/>
          <a:p>
            <a:r>
              <a:rPr lang="es-VE" dirty="0" smtClean="0"/>
              <a:t>Código de cadena</a:t>
            </a:r>
            <a:endParaRPr lang="es-VE" dirty="0"/>
          </a:p>
        </p:txBody>
      </p:sp>
      <p:sp>
        <p:nvSpPr>
          <p:cNvPr id="6" name="Abrir llave 5"/>
          <p:cNvSpPr/>
          <p:nvPr/>
        </p:nvSpPr>
        <p:spPr>
          <a:xfrm>
            <a:off x="4107714" y="2836325"/>
            <a:ext cx="1034222" cy="2918939"/>
          </a:xfrm>
          <a:prstGeom prst="leftBrace">
            <a:avLst>
              <a:gd name="adj1" fmla="val 8333"/>
              <a:gd name="adj2" fmla="val 50551"/>
            </a:avLst>
          </a:prstGeom>
          <a:ln>
            <a:solidFill>
              <a:srgbClr val="FFFF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VE"/>
          </a:p>
        </p:txBody>
      </p:sp>
      <p:pic>
        <p:nvPicPr>
          <p:cNvPr id="7" name="Imagen 6"/>
          <p:cNvPicPr>
            <a:picLocks noChangeAspect="1"/>
          </p:cNvPicPr>
          <p:nvPr/>
        </p:nvPicPr>
        <p:blipFill rotWithShape="1">
          <a:blip r:embed="rId3"/>
          <a:srcRect l="34247" t="28465" r="34310" b="45889"/>
          <a:stretch/>
        </p:blipFill>
        <p:spPr>
          <a:xfrm>
            <a:off x="5729739" y="3220888"/>
            <a:ext cx="4445876" cy="2112579"/>
          </a:xfrm>
          <a:prstGeom prst="rect">
            <a:avLst/>
          </a:prstGeom>
        </p:spPr>
      </p:pic>
      <p:sp>
        <p:nvSpPr>
          <p:cNvPr id="9" name="Rectángulo 8"/>
          <p:cNvSpPr/>
          <p:nvPr/>
        </p:nvSpPr>
        <p:spPr>
          <a:xfrm>
            <a:off x="950954" y="1370878"/>
            <a:ext cx="2706190" cy="400110"/>
          </a:xfrm>
          <a:prstGeom prst="rect">
            <a:avLst/>
          </a:prstGeom>
        </p:spPr>
        <p:txBody>
          <a:bodyPr wrap="none">
            <a:spAutoFit/>
          </a:bodyPr>
          <a:lstStyle/>
          <a:p>
            <a:r>
              <a:rPr lang="es-ES" sz="2000" b="1" dirty="0" smtClean="0"/>
              <a:t>Hexágono </a:t>
            </a:r>
            <a:r>
              <a:rPr lang="es-ES" sz="2000" b="1" dirty="0"/>
              <a:t>cóncavo</a:t>
            </a:r>
            <a:endParaRPr lang="es-VE" sz="2000" b="1" dirty="0"/>
          </a:p>
        </p:txBody>
      </p:sp>
      <p:sp>
        <p:nvSpPr>
          <p:cNvPr id="10" name="Rectángulo 9"/>
          <p:cNvSpPr/>
          <p:nvPr/>
        </p:nvSpPr>
        <p:spPr>
          <a:xfrm>
            <a:off x="5490181" y="752331"/>
            <a:ext cx="6444316" cy="1477328"/>
          </a:xfrm>
          <a:prstGeom prst="rect">
            <a:avLst/>
          </a:prstGeom>
        </p:spPr>
        <p:txBody>
          <a:bodyPr wrap="square">
            <a:spAutoFit/>
          </a:bodyPr>
          <a:lstStyle/>
          <a:p>
            <a:pPr indent="449580" algn="just">
              <a:lnSpc>
                <a:spcPct val="150000"/>
              </a:lnSpc>
            </a:pPr>
            <a:r>
              <a:rPr lang="es-VE" sz="2000" kern="50" dirty="0">
                <a:latin typeface="Times New Roman" panose="02020603050405020304" pitchFamily="18" charset="0"/>
                <a:ea typeface="Droid Sans"/>
                <a:cs typeface="Times New Roman" panose="02020603050405020304" pitchFamily="18" charset="0"/>
              </a:rPr>
              <a:t>La aproximación poligonal </a:t>
            </a:r>
            <a:r>
              <a:rPr lang="es-VE" sz="2000" kern="50" dirty="0" smtClean="0">
                <a:latin typeface="Times New Roman" panose="02020603050405020304" pitchFamily="18" charset="0"/>
                <a:ea typeface="Droid Sans"/>
                <a:cs typeface="Times New Roman" panose="02020603050405020304" pitchFamily="18" charset="0"/>
              </a:rPr>
              <a:t>del </a:t>
            </a:r>
            <a:r>
              <a:rPr lang="es-VE" sz="2000" kern="50" dirty="0">
                <a:latin typeface="Times New Roman" panose="02020603050405020304" pitchFamily="18" charset="0"/>
                <a:ea typeface="Droid Sans"/>
                <a:cs typeface="Times New Roman" panose="02020603050405020304" pitchFamily="18" charset="0"/>
              </a:rPr>
              <a:t>polígono de la Figura </a:t>
            </a:r>
            <a:r>
              <a:rPr lang="es-VE" sz="2000" i="1" kern="50" dirty="0" smtClean="0">
                <a:latin typeface="Times New Roman" panose="02020603050405020304" pitchFamily="18" charset="0"/>
                <a:ea typeface="Droid Sans"/>
                <a:cs typeface="Times New Roman" panose="02020603050405020304" pitchFamily="18" charset="0"/>
              </a:rPr>
              <a:t> </a:t>
            </a:r>
            <a:r>
              <a:rPr lang="es-VE" sz="2000" kern="50" dirty="0" smtClean="0">
                <a:latin typeface="Times New Roman" panose="02020603050405020304" pitchFamily="18" charset="0"/>
                <a:ea typeface="Droid Sans"/>
                <a:cs typeface="Times New Roman" panose="02020603050405020304" pitchFamily="18" charset="0"/>
              </a:rPr>
              <a:t>(b) </a:t>
            </a:r>
            <a:r>
              <a:rPr lang="es-ES" sz="2000" b="1" dirty="0">
                <a:latin typeface="Times New Roman" panose="02020603050405020304" pitchFamily="18" charset="0"/>
                <a:cs typeface="Times New Roman" panose="02020603050405020304" pitchFamily="18" charset="0"/>
              </a:rPr>
              <a:t>Hexágono </a:t>
            </a:r>
            <a:r>
              <a:rPr lang="es-ES" sz="2000" b="1" dirty="0" smtClean="0">
                <a:latin typeface="Times New Roman" panose="02020603050405020304" pitchFamily="18" charset="0"/>
                <a:cs typeface="Times New Roman" panose="02020603050405020304" pitchFamily="18" charset="0"/>
              </a:rPr>
              <a:t>cóncavo</a:t>
            </a:r>
            <a:r>
              <a:rPr lang="es-VE" sz="2000" kern="50" dirty="0" smtClean="0">
                <a:latin typeface="Times New Roman" panose="02020603050405020304" pitchFamily="18" charset="0"/>
                <a:ea typeface="Droid Sans"/>
                <a:cs typeface="Times New Roman" panose="02020603050405020304" pitchFamily="18" charset="0"/>
              </a:rPr>
              <a:t>, </a:t>
            </a:r>
            <a:r>
              <a:rPr lang="es-VE" sz="2000" kern="50" dirty="0">
                <a:latin typeface="Times New Roman" panose="02020603050405020304" pitchFamily="18" charset="0"/>
                <a:ea typeface="Droid Sans"/>
                <a:cs typeface="Times New Roman" panose="02020603050405020304" pitchFamily="18" charset="0"/>
              </a:rPr>
              <a:t>lo que corresponde al conjunto de condiciones de Bombeo</a:t>
            </a:r>
            <a:r>
              <a:rPr lang="es-VE" sz="2000" kern="50" dirty="0" smtClean="0">
                <a:latin typeface="Times New Roman" panose="02020603050405020304" pitchFamily="18" charset="0"/>
                <a:ea typeface="Droid Sans"/>
                <a:cs typeface="Times New Roman" panose="02020603050405020304" pitchFamily="18" charset="0"/>
              </a:rPr>
              <a:t>:</a:t>
            </a:r>
            <a:endParaRPr lang="es-VE" sz="2000" kern="50" dirty="0">
              <a:latin typeface="Times New Roman" panose="02020603050405020304" pitchFamily="18" charset="0"/>
              <a:ea typeface="Droid Sans"/>
              <a:cs typeface="Times New Roman" panose="02020603050405020304" pitchFamily="18" charset="0"/>
            </a:endParaRPr>
          </a:p>
        </p:txBody>
      </p:sp>
    </p:spTree>
    <p:extLst>
      <p:ext uri="{BB962C8B-B14F-4D97-AF65-F5344CB8AC3E}">
        <p14:creationId xmlns:p14="http://schemas.microsoft.com/office/powerpoint/2010/main" val="30584674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4913" t="12985" r="28657" b="9198"/>
          <a:stretch/>
        </p:blipFill>
        <p:spPr>
          <a:xfrm>
            <a:off x="5688908" y="691849"/>
            <a:ext cx="5410017" cy="5439440"/>
          </a:xfrm>
          <a:prstGeom prst="rect">
            <a:avLst/>
          </a:prstGeom>
        </p:spPr>
      </p:pic>
      <p:sp>
        <p:nvSpPr>
          <p:cNvPr id="3" name="Flecha derecha 2"/>
          <p:cNvSpPr/>
          <p:nvPr/>
        </p:nvSpPr>
        <p:spPr>
          <a:xfrm>
            <a:off x="3560008" y="2915733"/>
            <a:ext cx="1349395" cy="678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 name="CuadroTexto 3"/>
          <p:cNvSpPr txBox="1"/>
          <p:nvPr/>
        </p:nvSpPr>
        <p:spPr>
          <a:xfrm>
            <a:off x="756745" y="2064394"/>
            <a:ext cx="2591317" cy="3416320"/>
          </a:xfrm>
          <a:prstGeom prst="rect">
            <a:avLst/>
          </a:prstGeom>
          <a:noFill/>
        </p:spPr>
        <p:txBody>
          <a:bodyPr wrap="square" rtlCol="0">
            <a:spAutoFit/>
          </a:bodyPr>
          <a:lstStyle/>
          <a:p>
            <a:pPr algn="just"/>
            <a:r>
              <a:rPr lang="es-VE" sz="2400" dirty="0" smtClean="0"/>
              <a:t>El algoritmo de detección de falla localiza los Puntos de apertura y cierre de las válvulas  de los diferentes escenarios.</a:t>
            </a:r>
            <a:endParaRPr lang="es-VE" sz="2400" dirty="0"/>
          </a:p>
        </p:txBody>
      </p:sp>
    </p:spTree>
    <p:extLst>
      <p:ext uri="{BB962C8B-B14F-4D97-AF65-F5344CB8AC3E}">
        <p14:creationId xmlns:p14="http://schemas.microsoft.com/office/powerpoint/2010/main" val="20616088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VE" i="1" dirty="0" smtClean="0"/>
              <a:t>Diseño del algoritmo.</a:t>
            </a:r>
            <a:endParaRPr lang="es-VE"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231" y="1915511"/>
            <a:ext cx="4221872" cy="4221872"/>
          </a:xfrm>
          <a:prstGeom prst="rect">
            <a:avLst/>
          </a:prstGeom>
        </p:spPr>
      </p:pic>
    </p:spTree>
    <p:extLst>
      <p:ext uri="{BB962C8B-B14F-4D97-AF65-F5344CB8AC3E}">
        <p14:creationId xmlns:p14="http://schemas.microsoft.com/office/powerpoint/2010/main" val="2679396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447182" y="134334"/>
            <a:ext cx="11203535" cy="6581776"/>
          </a:xfrm>
          <a:prstGeom prst="rect">
            <a:avLst/>
          </a:prstGeom>
        </p:spPr>
      </p:pic>
    </p:spTree>
    <p:extLst>
      <p:ext uri="{BB962C8B-B14F-4D97-AF65-F5344CB8AC3E}">
        <p14:creationId xmlns:p14="http://schemas.microsoft.com/office/powerpoint/2010/main" val="13354837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252249" y="268014"/>
            <a:ext cx="11540357" cy="6211613"/>
          </a:xfrm>
          <a:prstGeom prst="rect">
            <a:avLst/>
          </a:prstGeom>
        </p:spPr>
      </p:pic>
    </p:spTree>
    <p:extLst>
      <p:ext uri="{BB962C8B-B14F-4D97-AF65-F5344CB8AC3E}">
        <p14:creationId xmlns:p14="http://schemas.microsoft.com/office/powerpoint/2010/main" val="4745814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VE" dirty="0"/>
              <a:t>Pruebas </a:t>
            </a:r>
            <a:r>
              <a:rPr lang="es-VE" dirty="0" smtClean="0"/>
              <a:t>funcionales.</a:t>
            </a:r>
            <a:endParaRPr lang="es-VE"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1501" y="2448910"/>
            <a:ext cx="5137457" cy="3210910"/>
          </a:xfrm>
          <a:prstGeom prst="rect">
            <a:avLst/>
          </a:prstGeom>
        </p:spPr>
      </p:pic>
    </p:spTree>
    <p:extLst>
      <p:ext uri="{BB962C8B-B14F-4D97-AF65-F5344CB8AC3E}">
        <p14:creationId xmlns:p14="http://schemas.microsoft.com/office/powerpoint/2010/main" val="29573778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cstate="print">
            <a:extLst>
              <a:ext uri="{28A0092B-C50C-407E-A947-70E740481C1C}">
                <a14:useLocalDpi xmlns:a14="http://schemas.microsoft.com/office/drawing/2010/main" val="0"/>
              </a:ext>
            </a:extLst>
          </a:blip>
          <a:srcRect l="4588" t="9726" r="7282" b="8471"/>
          <a:stretch/>
        </p:blipFill>
        <p:spPr>
          <a:xfrm>
            <a:off x="6849691" y="2220458"/>
            <a:ext cx="4776951" cy="2503904"/>
          </a:xfrm>
          <a:prstGeom prst="rect">
            <a:avLst/>
          </a:prstGeom>
        </p:spPr>
      </p:pic>
      <p:pic>
        <p:nvPicPr>
          <p:cNvPr id="12" name="Imagen 11"/>
          <p:cNvPicPr>
            <a:picLocks noChangeAspect="1"/>
          </p:cNvPicPr>
          <p:nvPr/>
        </p:nvPicPr>
        <p:blipFill rotWithShape="1">
          <a:blip r:embed="rId3" cstate="print">
            <a:extLst>
              <a:ext uri="{28A0092B-C50C-407E-A947-70E740481C1C}">
                <a14:useLocalDpi xmlns:a14="http://schemas.microsoft.com/office/drawing/2010/main" val="0"/>
              </a:ext>
            </a:extLst>
          </a:blip>
          <a:srcRect l="5271" t="9353" r="6947" b="10009"/>
          <a:stretch/>
        </p:blipFill>
        <p:spPr>
          <a:xfrm>
            <a:off x="1143207" y="2205643"/>
            <a:ext cx="4508516" cy="2518719"/>
          </a:xfrm>
          <a:prstGeom prst="rect">
            <a:avLst/>
          </a:prstGeom>
        </p:spPr>
      </p:pic>
      <p:sp>
        <p:nvSpPr>
          <p:cNvPr id="13" name="Rectángulo 12"/>
          <p:cNvSpPr/>
          <p:nvPr/>
        </p:nvSpPr>
        <p:spPr>
          <a:xfrm>
            <a:off x="2860629" y="653091"/>
            <a:ext cx="7868192" cy="523220"/>
          </a:xfrm>
          <a:prstGeom prst="rect">
            <a:avLst/>
          </a:prstGeom>
        </p:spPr>
        <p:txBody>
          <a:bodyPr wrap="square">
            <a:spAutoFit/>
          </a:bodyPr>
          <a:lstStyle/>
          <a:p>
            <a:r>
              <a:rPr lang="es-VE" sz="2800" b="1" i="1" u="sng" dirty="0"/>
              <a:t>Cartas de fondo utilizadas para las pruebas</a:t>
            </a:r>
          </a:p>
        </p:txBody>
      </p:sp>
      <p:sp>
        <p:nvSpPr>
          <p:cNvPr id="2" name="CuadroTexto 1"/>
          <p:cNvSpPr txBox="1"/>
          <p:nvPr/>
        </p:nvSpPr>
        <p:spPr>
          <a:xfrm>
            <a:off x="1947038" y="4968379"/>
            <a:ext cx="2900855" cy="369332"/>
          </a:xfrm>
          <a:prstGeom prst="rect">
            <a:avLst/>
          </a:prstGeom>
          <a:noFill/>
        </p:spPr>
        <p:txBody>
          <a:bodyPr wrap="square" rtlCol="0">
            <a:spAutoFit/>
          </a:bodyPr>
          <a:lstStyle/>
          <a:p>
            <a:r>
              <a:rPr lang="es-VE" i="1" dirty="0"/>
              <a:t>Figura </a:t>
            </a:r>
            <a:r>
              <a:rPr lang="es-VE" i="1" dirty="0" smtClean="0"/>
              <a:t>N°1 Pozo Torunos</a:t>
            </a:r>
            <a:endParaRPr lang="es-VE" dirty="0"/>
          </a:p>
        </p:txBody>
      </p:sp>
      <p:sp>
        <p:nvSpPr>
          <p:cNvPr id="8" name="CuadroTexto 7"/>
          <p:cNvSpPr txBox="1"/>
          <p:nvPr/>
        </p:nvSpPr>
        <p:spPr>
          <a:xfrm>
            <a:off x="7559353" y="4968379"/>
            <a:ext cx="2900855" cy="369332"/>
          </a:xfrm>
          <a:prstGeom prst="rect">
            <a:avLst/>
          </a:prstGeom>
          <a:noFill/>
        </p:spPr>
        <p:txBody>
          <a:bodyPr wrap="square" rtlCol="0">
            <a:spAutoFit/>
          </a:bodyPr>
          <a:lstStyle/>
          <a:p>
            <a:r>
              <a:rPr lang="es-VE" i="1" dirty="0"/>
              <a:t>Figura </a:t>
            </a:r>
            <a:r>
              <a:rPr lang="es-VE" i="1" dirty="0" smtClean="0"/>
              <a:t>N°2 Pozo Caipe</a:t>
            </a:r>
            <a:endParaRPr lang="es-VE" dirty="0"/>
          </a:p>
        </p:txBody>
      </p:sp>
      <p:sp>
        <p:nvSpPr>
          <p:cNvPr id="4" name="Rectángulo 3"/>
          <p:cNvSpPr/>
          <p:nvPr/>
        </p:nvSpPr>
        <p:spPr>
          <a:xfrm>
            <a:off x="2989004" y="1236719"/>
            <a:ext cx="7233070" cy="461665"/>
          </a:xfrm>
          <a:prstGeom prst="rect">
            <a:avLst/>
          </a:prstGeom>
        </p:spPr>
        <p:txBody>
          <a:bodyPr wrap="none">
            <a:spAutoFit/>
          </a:bodyPr>
          <a:lstStyle/>
          <a:p>
            <a:r>
              <a:rPr lang="es-VE" sz="2400" kern="50" dirty="0" smtClean="0">
                <a:latin typeface="Times New Roman" panose="02020603050405020304" pitchFamily="18" charset="0"/>
                <a:ea typeface="Droid Sans"/>
              </a:rPr>
              <a:t>Pozos </a:t>
            </a:r>
            <a:r>
              <a:rPr lang="es-VE" sz="2400" kern="50" dirty="0">
                <a:latin typeface="Times New Roman" panose="02020603050405020304" pitchFamily="18" charset="0"/>
                <a:ea typeface="Droid Sans"/>
              </a:rPr>
              <a:t>pertenecientes a PDVSA-Barinas División Boyacá</a:t>
            </a:r>
            <a:endParaRPr lang="es-VE" sz="2400" dirty="0"/>
          </a:p>
        </p:txBody>
      </p:sp>
    </p:spTree>
    <p:extLst>
      <p:ext uri="{BB962C8B-B14F-4D97-AF65-F5344CB8AC3E}">
        <p14:creationId xmlns:p14="http://schemas.microsoft.com/office/powerpoint/2010/main" val="23434088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6011" t="9057" r="5366" b="10462"/>
          <a:stretch/>
        </p:blipFill>
        <p:spPr>
          <a:xfrm>
            <a:off x="1821750" y="1467954"/>
            <a:ext cx="8205120" cy="4207751"/>
          </a:xfrm>
          <a:prstGeom prst="rect">
            <a:avLst/>
          </a:prstGeom>
        </p:spPr>
      </p:pic>
      <p:sp>
        <p:nvSpPr>
          <p:cNvPr id="3" name="CuadroTexto 2"/>
          <p:cNvSpPr txBox="1"/>
          <p:nvPr/>
        </p:nvSpPr>
        <p:spPr>
          <a:xfrm>
            <a:off x="4666594" y="340427"/>
            <a:ext cx="3216845" cy="584775"/>
          </a:xfrm>
          <a:prstGeom prst="rect">
            <a:avLst/>
          </a:prstGeom>
          <a:noFill/>
        </p:spPr>
        <p:txBody>
          <a:bodyPr wrap="square" rtlCol="0">
            <a:spAutoFit/>
          </a:bodyPr>
          <a:lstStyle/>
          <a:p>
            <a:r>
              <a:rPr lang="es-VE" sz="3200" b="1" smtClean="0"/>
              <a:t>Pozo Torunos</a:t>
            </a:r>
            <a:endParaRPr lang="es-VE" sz="3200" b="1" dirty="0"/>
          </a:p>
        </p:txBody>
      </p:sp>
      <p:sp>
        <p:nvSpPr>
          <p:cNvPr id="5" name="CuadroTexto 4"/>
          <p:cNvSpPr txBox="1"/>
          <p:nvPr/>
        </p:nvSpPr>
        <p:spPr>
          <a:xfrm>
            <a:off x="2191090" y="5675705"/>
            <a:ext cx="2900855" cy="369332"/>
          </a:xfrm>
          <a:prstGeom prst="rect">
            <a:avLst/>
          </a:prstGeom>
          <a:noFill/>
        </p:spPr>
        <p:txBody>
          <a:bodyPr wrap="square" rtlCol="0">
            <a:spAutoFit/>
          </a:bodyPr>
          <a:lstStyle/>
          <a:p>
            <a:r>
              <a:rPr lang="es-VE" i="1" dirty="0"/>
              <a:t>Figura </a:t>
            </a:r>
            <a:r>
              <a:rPr lang="es-VE" i="1" dirty="0" smtClean="0"/>
              <a:t>N°1 Pozo Torunos</a:t>
            </a:r>
            <a:endParaRPr lang="es-VE" dirty="0"/>
          </a:p>
        </p:txBody>
      </p:sp>
      <p:sp>
        <p:nvSpPr>
          <p:cNvPr id="4" name="Rectángulo 3"/>
          <p:cNvSpPr/>
          <p:nvPr/>
        </p:nvSpPr>
        <p:spPr>
          <a:xfrm>
            <a:off x="4401193" y="827246"/>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17619020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200787" y="1110349"/>
            <a:ext cx="6084743" cy="685124"/>
          </a:xfrm>
          <a:prstGeom prst="rect">
            <a:avLst/>
          </a:prstGeom>
        </p:spPr>
        <p:txBody>
          <a:bodyPr wrap="none">
            <a:spAutoFit/>
          </a:bodyPr>
          <a:lstStyle/>
          <a:p>
            <a:pPr>
              <a:lnSpc>
                <a:spcPct val="107000"/>
              </a:lnSpc>
              <a:spcAft>
                <a:spcPts val="800"/>
              </a:spcAft>
            </a:pPr>
            <a:r>
              <a:rPr lang="es-VE" sz="3600" dirty="0" smtClean="0">
                <a:effectLst/>
                <a:latin typeface="Calibri" panose="020F0502020204030204" pitchFamily="34" charset="0"/>
                <a:ea typeface="Calibri" panose="020F0502020204030204" pitchFamily="34" charset="0"/>
                <a:cs typeface="Times New Roman" panose="02020603050405020304" pitchFamily="18" charset="0"/>
              </a:rPr>
              <a:t>Pruebas aplicando el algoritmo </a:t>
            </a:r>
            <a:endParaRPr lang="es-VE"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Flecha derecha 5"/>
          <p:cNvSpPr/>
          <p:nvPr/>
        </p:nvSpPr>
        <p:spPr>
          <a:xfrm>
            <a:off x="4690564" y="3623861"/>
            <a:ext cx="693682" cy="630620"/>
          </a:xfrm>
          <a:prstGeom prst="rightArrow">
            <a:avLst/>
          </a:prstGeom>
          <a:solidFill>
            <a:schemeClr val="accent1">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 name="CuadroTexto 3"/>
          <p:cNvSpPr txBox="1"/>
          <p:nvPr/>
        </p:nvSpPr>
        <p:spPr>
          <a:xfrm>
            <a:off x="379025" y="2855073"/>
            <a:ext cx="3862549" cy="3785652"/>
          </a:xfrm>
          <a:prstGeom prst="rect">
            <a:avLst/>
          </a:prstGeom>
          <a:noFill/>
        </p:spPr>
        <p:txBody>
          <a:bodyPr wrap="square" rtlCol="0">
            <a:spAutoFit/>
          </a:bodyPr>
          <a:lstStyle/>
          <a:p>
            <a:r>
              <a:rPr lang="es-VE" sz="2000" dirty="0" smtClean="0"/>
              <a:t>Se reciben los datos posición y carga, los cuales se grafican, normalizan, se calculan ángulos del contorno de la forma,, luego se aplica el código de cadena de Freeman, y se pasa por un proceso de filtrado(recursivo) hasta localizar los cuatro vértices, que son la apertura y cierre de las válvulas </a:t>
            </a:r>
            <a:endParaRPr lang="es-VE" sz="2000" dirty="0"/>
          </a:p>
        </p:txBody>
      </p:sp>
      <mc:AlternateContent xmlns:mc="http://schemas.openxmlformats.org/markup-compatibility/2006" xmlns:a14="http://schemas.microsoft.com/office/drawing/2010/main">
        <mc:Choice Requires="a14">
          <p:sp>
            <p:nvSpPr>
              <p:cNvPr id="10" name="CuadroTexto 9"/>
              <p:cNvSpPr txBox="1"/>
              <p:nvPr/>
            </p:nvSpPr>
            <p:spPr>
              <a:xfrm>
                <a:off x="-1297351" y="2359880"/>
                <a:ext cx="64408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s-VE" dirty="0" smtClean="0"/>
                        <m:t>X</m:t>
                      </m:r>
                      <m:r>
                        <m:rPr>
                          <m:nor/>
                        </m:rPr>
                        <a:rPr lang="es-VE" dirty="0" smtClean="0"/>
                        <m:t> = [(</m:t>
                      </m:r>
                      <m:sSub>
                        <m:sSubPr>
                          <m:ctrlPr>
                            <a:rPr lang="es-VE" i="1" dirty="0" smtClean="0">
                              <a:latin typeface="Cambria Math" panose="02040503050406030204" pitchFamily="18" charset="0"/>
                            </a:rPr>
                          </m:ctrlPr>
                        </m:sSubPr>
                        <m:e>
                          <m:r>
                            <a:rPr lang="es-VE" b="0" i="1" dirty="0" smtClean="0">
                              <a:latin typeface="Cambria Math" panose="02040503050406030204" pitchFamily="18" charset="0"/>
                            </a:rPr>
                            <m:t>𝑑</m:t>
                          </m:r>
                        </m:e>
                        <m:sub>
                          <m:r>
                            <a:rPr lang="es-VE" b="0" i="1" dirty="0" smtClean="0">
                              <a:latin typeface="Cambria Math" panose="02040503050406030204" pitchFamily="18" charset="0"/>
                            </a:rPr>
                            <m:t>1</m:t>
                          </m:r>
                        </m:sub>
                      </m:sSub>
                      <m:r>
                        <a:rPr lang="es-VE" b="0" i="1" dirty="0" smtClean="0">
                          <a:latin typeface="Cambria Math" panose="02040503050406030204" pitchFamily="18" charset="0"/>
                        </a:rPr>
                        <m:t>,</m:t>
                      </m:r>
                      <m:sSub>
                        <m:sSubPr>
                          <m:ctrlPr>
                            <a:rPr lang="es-VE" b="0" i="1" dirty="0" smtClean="0">
                              <a:latin typeface="Cambria Math" panose="02040503050406030204" pitchFamily="18" charset="0"/>
                            </a:rPr>
                          </m:ctrlPr>
                        </m:sSubPr>
                        <m:e>
                          <m:r>
                            <a:rPr lang="es-VE" b="0" i="1" dirty="0" smtClean="0">
                              <a:latin typeface="Cambria Math" panose="02040503050406030204" pitchFamily="18" charset="0"/>
                            </a:rPr>
                            <m:t>𝑙</m:t>
                          </m:r>
                        </m:e>
                        <m:sub>
                          <m:r>
                            <a:rPr lang="es-VE" b="0" i="1" dirty="0" smtClean="0">
                              <a:latin typeface="Cambria Math" panose="02040503050406030204" pitchFamily="18" charset="0"/>
                            </a:rPr>
                            <m:t>1</m:t>
                          </m:r>
                        </m:sub>
                      </m:sSub>
                      <m:r>
                        <m:rPr>
                          <m:nor/>
                        </m:rPr>
                        <a:rPr lang="es-VE" dirty="0" smtClean="0"/>
                        <m:t>),(</m:t>
                      </m:r>
                      <m:sSub>
                        <m:sSubPr>
                          <m:ctrlPr>
                            <a:rPr lang="es-VE" i="1" dirty="0" smtClean="0">
                              <a:latin typeface="Cambria Math" panose="02040503050406030204" pitchFamily="18" charset="0"/>
                            </a:rPr>
                          </m:ctrlPr>
                        </m:sSubPr>
                        <m:e>
                          <m:r>
                            <a:rPr lang="es-VE" b="0" i="1" dirty="0" smtClean="0">
                              <a:latin typeface="Cambria Math" panose="02040503050406030204" pitchFamily="18" charset="0"/>
                            </a:rPr>
                            <m:t>𝑑</m:t>
                          </m:r>
                        </m:e>
                        <m:sub>
                          <m:r>
                            <a:rPr lang="es-VE" b="0" i="1" dirty="0" smtClean="0">
                              <a:latin typeface="Cambria Math" panose="02040503050406030204" pitchFamily="18" charset="0"/>
                            </a:rPr>
                            <m:t>2</m:t>
                          </m:r>
                        </m:sub>
                      </m:sSub>
                      <m:r>
                        <a:rPr lang="es-VE" b="0" i="1" dirty="0" smtClean="0">
                          <a:latin typeface="Cambria Math" panose="02040503050406030204" pitchFamily="18" charset="0"/>
                        </a:rPr>
                        <m:t>, </m:t>
                      </m:r>
                      <m:sSub>
                        <m:sSubPr>
                          <m:ctrlPr>
                            <a:rPr lang="es-VE" b="0" i="1" dirty="0" smtClean="0">
                              <a:latin typeface="Cambria Math" panose="02040503050406030204" pitchFamily="18" charset="0"/>
                            </a:rPr>
                          </m:ctrlPr>
                        </m:sSubPr>
                        <m:e>
                          <m:r>
                            <a:rPr lang="es-VE" b="0" i="1" dirty="0" smtClean="0">
                              <a:latin typeface="Cambria Math" panose="02040503050406030204" pitchFamily="18" charset="0"/>
                            </a:rPr>
                            <m:t>𝑙</m:t>
                          </m:r>
                        </m:e>
                        <m:sub>
                          <m:r>
                            <a:rPr lang="es-VE" b="0" i="1" dirty="0" smtClean="0">
                              <a:latin typeface="Cambria Math" panose="02040503050406030204" pitchFamily="18" charset="0"/>
                            </a:rPr>
                            <m:t>2</m:t>
                          </m:r>
                        </m:sub>
                      </m:sSub>
                      <m:r>
                        <m:rPr>
                          <m:nor/>
                        </m:rPr>
                        <a:rPr lang="es-VE" dirty="0" smtClean="0"/>
                        <m:t>)……</m:t>
                      </m:r>
                      <m:r>
                        <m:rPr>
                          <m:nor/>
                        </m:rPr>
                        <a:rPr lang="es-VE" b="0" i="0" dirty="0" smtClean="0"/>
                        <m:t>(</m:t>
                      </m:r>
                      <m:sSub>
                        <m:sSubPr>
                          <m:ctrlPr>
                            <a:rPr lang="es-VE" b="0" i="1" dirty="0" smtClean="0">
                              <a:latin typeface="Cambria Math" panose="02040503050406030204" pitchFamily="18" charset="0"/>
                            </a:rPr>
                          </m:ctrlPr>
                        </m:sSubPr>
                        <m:e>
                          <m:r>
                            <a:rPr lang="es-VE" b="0" i="1" dirty="0" smtClean="0">
                              <a:latin typeface="Cambria Math" panose="02040503050406030204" pitchFamily="18" charset="0"/>
                            </a:rPr>
                            <m:t>𝑑</m:t>
                          </m:r>
                        </m:e>
                        <m:sub>
                          <m:r>
                            <a:rPr lang="es-VE" b="0" i="1" dirty="0" smtClean="0">
                              <a:latin typeface="Cambria Math" panose="02040503050406030204" pitchFamily="18" charset="0"/>
                            </a:rPr>
                            <m:t>𝑁</m:t>
                          </m:r>
                        </m:sub>
                      </m:sSub>
                      <m:r>
                        <a:rPr lang="es-VE" b="0" i="1" dirty="0" smtClean="0">
                          <a:latin typeface="Cambria Math" panose="02040503050406030204" pitchFamily="18" charset="0"/>
                        </a:rPr>
                        <m:t>,</m:t>
                      </m:r>
                      <m:sSub>
                        <m:sSubPr>
                          <m:ctrlPr>
                            <a:rPr lang="es-VE" b="0" i="1" dirty="0" smtClean="0">
                              <a:latin typeface="Cambria Math" panose="02040503050406030204" pitchFamily="18" charset="0"/>
                            </a:rPr>
                          </m:ctrlPr>
                        </m:sSubPr>
                        <m:e>
                          <m:r>
                            <a:rPr lang="es-VE" b="0" i="1" dirty="0" smtClean="0">
                              <a:latin typeface="Cambria Math" panose="02040503050406030204" pitchFamily="18" charset="0"/>
                            </a:rPr>
                            <m:t>𝑙</m:t>
                          </m:r>
                        </m:e>
                        <m:sub>
                          <m:r>
                            <a:rPr lang="es-VE" b="0" i="1" dirty="0" smtClean="0">
                              <a:latin typeface="Cambria Math" panose="02040503050406030204" pitchFamily="18" charset="0"/>
                            </a:rPr>
                            <m:t>𝑁</m:t>
                          </m:r>
                        </m:sub>
                      </m:sSub>
                      <m:r>
                        <m:rPr>
                          <m:nor/>
                        </m:rPr>
                        <a:rPr lang="es-VE" b="0" i="0" dirty="0" smtClean="0"/>
                        <m:t>)</m:t>
                      </m:r>
                    </m:oMath>
                  </m:oMathPara>
                </a14:m>
                <a:endParaRPr lang="es-VE"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1297351" y="2359880"/>
                <a:ext cx="6440850" cy="369332"/>
              </a:xfrm>
              <a:prstGeom prst="rect">
                <a:avLst/>
              </a:prstGeom>
              <a:blipFill>
                <a:blip r:embed="rId2"/>
                <a:stretch>
                  <a:fillRect b="-14754"/>
                </a:stretch>
              </a:blipFill>
            </p:spPr>
            <p:txBody>
              <a:bodyPr/>
              <a:lstStyle/>
              <a:p>
                <a:r>
                  <a:rPr lang="es-VE">
                    <a:noFill/>
                  </a:rPr>
                  <a:t> </a:t>
                </a:r>
              </a:p>
            </p:txBody>
          </p:sp>
        </mc:Fallback>
      </mc:AlternateContent>
      <p:sp>
        <p:nvSpPr>
          <p:cNvPr id="11" name="CuadroTexto 10"/>
          <p:cNvSpPr txBox="1"/>
          <p:nvPr/>
        </p:nvSpPr>
        <p:spPr>
          <a:xfrm>
            <a:off x="3705546" y="2358084"/>
            <a:ext cx="536028" cy="338554"/>
          </a:xfrm>
          <a:prstGeom prst="rect">
            <a:avLst/>
          </a:prstGeom>
          <a:noFill/>
        </p:spPr>
        <p:txBody>
          <a:bodyPr wrap="square" rtlCol="0">
            <a:spAutoFit/>
          </a:bodyPr>
          <a:lstStyle/>
          <a:p>
            <a:r>
              <a:rPr lang="es-VE" sz="1600" b="1" dirty="0" smtClean="0"/>
              <a:t>(1)</a:t>
            </a:r>
            <a:endParaRPr lang="es-VE" sz="1600" b="1" dirty="0"/>
          </a:p>
        </p:txBody>
      </p:sp>
      <p:pic>
        <p:nvPicPr>
          <p:cNvPr id="12" name="Imagen 11"/>
          <p:cNvPicPr>
            <a:picLocks noChangeAspect="1"/>
          </p:cNvPicPr>
          <p:nvPr/>
        </p:nvPicPr>
        <p:blipFill rotWithShape="1">
          <a:blip r:embed="rId3" cstate="print">
            <a:extLst>
              <a:ext uri="{28A0092B-C50C-407E-A947-70E740481C1C}">
                <a14:useLocalDpi xmlns:a14="http://schemas.microsoft.com/office/drawing/2010/main" val="0"/>
              </a:ext>
            </a:extLst>
          </a:blip>
          <a:srcRect l="6011" t="9057" r="5366" b="10462"/>
          <a:stretch/>
        </p:blipFill>
        <p:spPr>
          <a:xfrm>
            <a:off x="5833236" y="2475186"/>
            <a:ext cx="6022427" cy="3883171"/>
          </a:xfrm>
          <a:prstGeom prst="rect">
            <a:avLst/>
          </a:prstGeom>
        </p:spPr>
      </p:pic>
      <p:sp>
        <p:nvSpPr>
          <p:cNvPr id="13" name="CuadroTexto 12"/>
          <p:cNvSpPr txBox="1"/>
          <p:nvPr/>
        </p:nvSpPr>
        <p:spPr>
          <a:xfrm>
            <a:off x="7488619" y="6329803"/>
            <a:ext cx="2900855" cy="369332"/>
          </a:xfrm>
          <a:prstGeom prst="rect">
            <a:avLst/>
          </a:prstGeom>
          <a:noFill/>
        </p:spPr>
        <p:txBody>
          <a:bodyPr wrap="square" rtlCol="0">
            <a:spAutoFit/>
          </a:bodyPr>
          <a:lstStyle/>
          <a:p>
            <a:r>
              <a:rPr lang="es-VE" i="1" dirty="0"/>
              <a:t>Figura </a:t>
            </a:r>
            <a:r>
              <a:rPr lang="es-VE" i="1" dirty="0" smtClean="0"/>
              <a:t>N°1 Pozo Torunos</a:t>
            </a:r>
            <a:endParaRPr lang="es-VE" dirty="0"/>
          </a:p>
        </p:txBody>
      </p:sp>
      <p:sp>
        <p:nvSpPr>
          <p:cNvPr id="9" name="CuadroTexto 8"/>
          <p:cNvSpPr txBox="1"/>
          <p:nvPr/>
        </p:nvSpPr>
        <p:spPr>
          <a:xfrm>
            <a:off x="4845284" y="254198"/>
            <a:ext cx="3216845" cy="584775"/>
          </a:xfrm>
          <a:prstGeom prst="rect">
            <a:avLst/>
          </a:prstGeom>
          <a:noFill/>
        </p:spPr>
        <p:txBody>
          <a:bodyPr wrap="square" rtlCol="0">
            <a:spAutoFit/>
          </a:bodyPr>
          <a:lstStyle/>
          <a:p>
            <a:r>
              <a:rPr lang="es-VE" sz="3200" b="1" smtClean="0"/>
              <a:t>Pozo Torunos</a:t>
            </a:r>
            <a:endParaRPr lang="es-VE" sz="3200" b="1" dirty="0"/>
          </a:p>
        </p:txBody>
      </p:sp>
      <p:sp>
        <p:nvSpPr>
          <p:cNvPr id="14" name="Rectángulo 13"/>
          <p:cNvSpPr/>
          <p:nvPr/>
        </p:nvSpPr>
        <p:spPr>
          <a:xfrm>
            <a:off x="4579883" y="741017"/>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939549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VE" dirty="0" smtClean="0"/>
              <a:t>Antecedentes de la investigación</a:t>
            </a:r>
            <a:endParaRPr lang="es-VE"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005" y="2406375"/>
            <a:ext cx="6265702" cy="3521459"/>
          </a:xfrm>
          <a:prstGeom prst="rect">
            <a:avLst/>
          </a:prstGeom>
        </p:spPr>
      </p:pic>
    </p:spTree>
    <p:extLst>
      <p:ext uri="{BB962C8B-B14F-4D97-AF65-F5344CB8AC3E}">
        <p14:creationId xmlns:p14="http://schemas.microsoft.com/office/powerpoint/2010/main" val="35960727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651" t="7924" r="7482" b="12021"/>
          <a:stretch/>
        </p:blipFill>
        <p:spPr>
          <a:xfrm>
            <a:off x="4934607" y="394138"/>
            <a:ext cx="6673194" cy="6321971"/>
          </a:xfrm>
          <a:prstGeom prst="rect">
            <a:avLst/>
          </a:prstGeom>
        </p:spPr>
      </p:pic>
      <p:pic>
        <p:nvPicPr>
          <p:cNvPr id="3" name="Imagen 2"/>
          <p:cNvPicPr>
            <a:picLocks noChangeAspect="1"/>
          </p:cNvPicPr>
          <p:nvPr/>
        </p:nvPicPr>
        <p:blipFill rotWithShape="1">
          <a:blip r:embed="rId3" cstate="print">
            <a:extLst>
              <a:ext uri="{28A0092B-C50C-407E-A947-70E740481C1C}">
                <a14:useLocalDpi xmlns:a14="http://schemas.microsoft.com/office/drawing/2010/main" val="0"/>
              </a:ext>
            </a:extLst>
          </a:blip>
          <a:srcRect l="6011" t="9057" r="5366" b="10462"/>
          <a:stretch/>
        </p:blipFill>
        <p:spPr>
          <a:xfrm>
            <a:off x="627465" y="2196320"/>
            <a:ext cx="3258735" cy="1671145"/>
          </a:xfrm>
          <a:prstGeom prst="rect">
            <a:avLst/>
          </a:prstGeom>
        </p:spPr>
      </p:pic>
      <p:sp>
        <p:nvSpPr>
          <p:cNvPr id="4" name="Flecha derecha 3"/>
          <p:cNvSpPr/>
          <p:nvPr/>
        </p:nvSpPr>
        <p:spPr>
          <a:xfrm>
            <a:off x="4020207" y="2695903"/>
            <a:ext cx="914400" cy="567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cxnSp>
        <p:nvCxnSpPr>
          <p:cNvPr id="5" name="Conector angular 4"/>
          <p:cNvCxnSpPr/>
          <p:nvPr/>
        </p:nvCxnSpPr>
        <p:spPr>
          <a:xfrm>
            <a:off x="1702676" y="5502166"/>
            <a:ext cx="2790496" cy="4887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p:cNvSpPr txBox="1"/>
          <p:nvPr/>
        </p:nvSpPr>
        <p:spPr>
          <a:xfrm>
            <a:off x="567559" y="4927373"/>
            <a:ext cx="2270234" cy="923330"/>
          </a:xfrm>
          <a:prstGeom prst="rect">
            <a:avLst/>
          </a:prstGeom>
          <a:noFill/>
        </p:spPr>
        <p:txBody>
          <a:bodyPr wrap="square" rtlCol="0">
            <a:spAutoFit/>
          </a:bodyPr>
          <a:lstStyle/>
          <a:p>
            <a:r>
              <a:rPr lang="es-VE" dirty="0" smtClean="0"/>
              <a:t>Carta aplicando el código de cadena</a:t>
            </a:r>
            <a:endParaRPr lang="es-VE" dirty="0"/>
          </a:p>
        </p:txBody>
      </p:sp>
      <p:sp>
        <p:nvSpPr>
          <p:cNvPr id="7" name="CuadroTexto 6"/>
          <p:cNvSpPr txBox="1"/>
          <p:nvPr/>
        </p:nvSpPr>
        <p:spPr>
          <a:xfrm>
            <a:off x="897955" y="1116945"/>
            <a:ext cx="3216845" cy="584775"/>
          </a:xfrm>
          <a:prstGeom prst="rect">
            <a:avLst/>
          </a:prstGeom>
          <a:noFill/>
        </p:spPr>
        <p:txBody>
          <a:bodyPr wrap="square" rtlCol="0">
            <a:spAutoFit/>
          </a:bodyPr>
          <a:lstStyle/>
          <a:p>
            <a:r>
              <a:rPr lang="es-VE" sz="3200" b="1" smtClean="0"/>
              <a:t>Pozo Torunos</a:t>
            </a:r>
            <a:endParaRPr lang="es-VE" sz="3200" b="1" dirty="0"/>
          </a:p>
        </p:txBody>
      </p:sp>
      <p:sp>
        <p:nvSpPr>
          <p:cNvPr id="8" name="Rectángulo 7"/>
          <p:cNvSpPr/>
          <p:nvPr/>
        </p:nvSpPr>
        <p:spPr>
          <a:xfrm>
            <a:off x="632554" y="1603764"/>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4187510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echa derecha 1"/>
          <p:cNvSpPr/>
          <p:nvPr/>
        </p:nvSpPr>
        <p:spPr>
          <a:xfrm rot="8914167">
            <a:off x="7598979" y="4887310"/>
            <a:ext cx="725214" cy="583324"/>
          </a:xfrm>
          <a:prstGeom prst="rightArrow">
            <a:avLst>
              <a:gd name="adj1" fmla="val 50000"/>
              <a:gd name="adj2" fmla="val 662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 name="CuadroTexto 2"/>
          <p:cNvSpPr txBox="1"/>
          <p:nvPr/>
        </p:nvSpPr>
        <p:spPr>
          <a:xfrm>
            <a:off x="8423081" y="1324697"/>
            <a:ext cx="3768919" cy="3416320"/>
          </a:xfrm>
          <a:prstGeom prst="rect">
            <a:avLst/>
          </a:prstGeom>
          <a:noFill/>
        </p:spPr>
        <p:txBody>
          <a:bodyPr wrap="square" rtlCol="0">
            <a:spAutoFit/>
          </a:bodyPr>
          <a:lstStyle/>
          <a:p>
            <a:r>
              <a:rPr lang="es-VE" sz="2400" dirty="0" smtClean="0"/>
              <a:t>Se puede observar como los puntos de localización de vértices se van reduciendo mientras mas procesos de filtrados se aplican, hasta que el código de cadena coincide con el polígono esperado.</a:t>
            </a:r>
            <a:endParaRPr lang="es-VE" sz="2400" dirty="0"/>
          </a:p>
        </p:txBody>
      </p:sp>
      <p:pic>
        <p:nvPicPr>
          <p:cNvPr id="4" name="Imagen 3"/>
          <p:cNvPicPr>
            <a:picLocks noChangeAspect="1"/>
          </p:cNvPicPr>
          <p:nvPr/>
        </p:nvPicPr>
        <p:blipFill rotWithShape="1">
          <a:blip r:embed="rId2"/>
          <a:srcRect l="5651" t="7924" r="7482" b="12021"/>
          <a:stretch/>
        </p:blipFill>
        <p:spPr>
          <a:xfrm>
            <a:off x="699814" y="520262"/>
            <a:ext cx="6410433" cy="5990897"/>
          </a:xfrm>
          <a:prstGeom prst="rect">
            <a:avLst/>
          </a:prstGeom>
        </p:spPr>
      </p:pic>
    </p:spTree>
    <p:extLst>
      <p:ext uri="{BB962C8B-B14F-4D97-AF65-F5344CB8AC3E}">
        <p14:creationId xmlns:p14="http://schemas.microsoft.com/office/powerpoint/2010/main" val="13896829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994" t="9375" r="3956" b="13039"/>
          <a:stretch/>
        </p:blipFill>
        <p:spPr>
          <a:xfrm>
            <a:off x="402905" y="1995020"/>
            <a:ext cx="8678034" cy="3798177"/>
          </a:xfrm>
          <a:prstGeom prst="rect">
            <a:avLst/>
          </a:prstGeom>
        </p:spPr>
      </p:pic>
      <p:sp>
        <p:nvSpPr>
          <p:cNvPr id="3" name="CuadroTexto 2"/>
          <p:cNvSpPr txBox="1"/>
          <p:nvPr/>
        </p:nvSpPr>
        <p:spPr>
          <a:xfrm>
            <a:off x="3427641" y="1104219"/>
            <a:ext cx="8497614" cy="584775"/>
          </a:xfrm>
          <a:prstGeom prst="rect">
            <a:avLst/>
          </a:prstGeom>
          <a:noFill/>
        </p:spPr>
        <p:txBody>
          <a:bodyPr wrap="square" rtlCol="0">
            <a:spAutoFit/>
          </a:bodyPr>
          <a:lstStyle/>
          <a:p>
            <a:r>
              <a:rPr lang="es-VE" sz="3200" b="1" dirty="0" smtClean="0"/>
              <a:t>Ultimo proceso de filtrado</a:t>
            </a:r>
            <a:endParaRPr lang="es-VE" sz="3200" b="1" dirty="0"/>
          </a:p>
        </p:txBody>
      </p:sp>
      <p:sp>
        <p:nvSpPr>
          <p:cNvPr id="5" name="Flecha abajo 4"/>
          <p:cNvSpPr/>
          <p:nvPr/>
        </p:nvSpPr>
        <p:spPr>
          <a:xfrm>
            <a:off x="10155707" y="3491941"/>
            <a:ext cx="638503" cy="10878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1" name="CuadroTexto 10"/>
          <p:cNvSpPr txBox="1"/>
          <p:nvPr/>
        </p:nvSpPr>
        <p:spPr>
          <a:xfrm>
            <a:off x="9380693" y="2890521"/>
            <a:ext cx="2582748" cy="369332"/>
          </a:xfrm>
          <a:prstGeom prst="rect">
            <a:avLst/>
          </a:prstGeom>
          <a:noFill/>
        </p:spPr>
        <p:txBody>
          <a:bodyPr wrap="square" rtlCol="0">
            <a:spAutoFit/>
          </a:bodyPr>
          <a:lstStyle/>
          <a:p>
            <a:r>
              <a:rPr lang="es-VE" dirty="0" smtClean="0"/>
              <a:t>Código de cadena</a:t>
            </a:r>
            <a:endParaRPr lang="es-VE" dirty="0"/>
          </a:p>
        </p:txBody>
      </p:sp>
      <p:sp>
        <p:nvSpPr>
          <p:cNvPr id="12" name="Rectángulo 11"/>
          <p:cNvSpPr/>
          <p:nvPr/>
        </p:nvSpPr>
        <p:spPr>
          <a:xfrm>
            <a:off x="9832641" y="4674607"/>
            <a:ext cx="2264555" cy="369332"/>
          </a:xfrm>
          <a:prstGeom prst="rect">
            <a:avLst/>
          </a:prstGeom>
        </p:spPr>
        <p:txBody>
          <a:bodyPr wrap="square">
            <a:spAutoFit/>
          </a:bodyPr>
          <a:lstStyle/>
          <a:p>
            <a:r>
              <a:rPr lang="es-ES" dirty="0"/>
              <a:t>[1, 0, 3, 2] </a:t>
            </a:r>
            <a:endParaRPr lang="es-VE" dirty="0"/>
          </a:p>
        </p:txBody>
      </p:sp>
      <p:sp>
        <p:nvSpPr>
          <p:cNvPr id="10" name="CuadroTexto 9"/>
          <p:cNvSpPr txBox="1"/>
          <p:nvPr/>
        </p:nvSpPr>
        <p:spPr>
          <a:xfrm>
            <a:off x="4695511" y="213417"/>
            <a:ext cx="3216845" cy="584775"/>
          </a:xfrm>
          <a:prstGeom prst="rect">
            <a:avLst/>
          </a:prstGeom>
          <a:noFill/>
        </p:spPr>
        <p:txBody>
          <a:bodyPr wrap="square" rtlCol="0">
            <a:spAutoFit/>
          </a:bodyPr>
          <a:lstStyle/>
          <a:p>
            <a:r>
              <a:rPr lang="es-VE" sz="3200" b="1" dirty="0" smtClean="0"/>
              <a:t>Pozo Torunos</a:t>
            </a:r>
            <a:endParaRPr lang="es-VE" sz="3200" b="1" dirty="0"/>
          </a:p>
        </p:txBody>
      </p:sp>
      <p:sp>
        <p:nvSpPr>
          <p:cNvPr id="13" name="Rectángulo 12"/>
          <p:cNvSpPr/>
          <p:nvPr/>
        </p:nvSpPr>
        <p:spPr>
          <a:xfrm>
            <a:off x="4430110" y="700236"/>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19918550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cstate="print">
            <a:extLst>
              <a:ext uri="{28A0092B-C50C-407E-A947-70E740481C1C}">
                <a14:useLocalDpi xmlns:a14="http://schemas.microsoft.com/office/drawing/2010/main" val="0"/>
              </a:ext>
            </a:extLst>
          </a:blip>
          <a:srcRect l="4588" t="9726" r="7282" b="8471"/>
          <a:stretch/>
        </p:blipFill>
        <p:spPr>
          <a:xfrm>
            <a:off x="1012459" y="1252064"/>
            <a:ext cx="8539239" cy="4356844"/>
          </a:xfrm>
          <a:prstGeom prst="rect">
            <a:avLst/>
          </a:prstGeom>
        </p:spPr>
      </p:pic>
      <p:sp>
        <p:nvSpPr>
          <p:cNvPr id="3" name="CuadroTexto 2"/>
          <p:cNvSpPr txBox="1"/>
          <p:nvPr/>
        </p:nvSpPr>
        <p:spPr>
          <a:xfrm>
            <a:off x="5029201" y="178843"/>
            <a:ext cx="2696582" cy="584775"/>
          </a:xfrm>
          <a:prstGeom prst="rect">
            <a:avLst/>
          </a:prstGeom>
          <a:noFill/>
        </p:spPr>
        <p:txBody>
          <a:bodyPr wrap="square" rtlCol="0">
            <a:spAutoFit/>
          </a:bodyPr>
          <a:lstStyle/>
          <a:p>
            <a:r>
              <a:rPr lang="es-VE" sz="3200" b="1" dirty="0" smtClean="0"/>
              <a:t>Pozo Caipe</a:t>
            </a:r>
            <a:endParaRPr lang="es-VE" sz="3200" b="1" dirty="0"/>
          </a:p>
        </p:txBody>
      </p:sp>
      <p:sp>
        <p:nvSpPr>
          <p:cNvPr id="5" name="CuadroTexto 4"/>
          <p:cNvSpPr txBox="1"/>
          <p:nvPr/>
        </p:nvSpPr>
        <p:spPr>
          <a:xfrm>
            <a:off x="2593215" y="5608908"/>
            <a:ext cx="2900855" cy="369332"/>
          </a:xfrm>
          <a:prstGeom prst="rect">
            <a:avLst/>
          </a:prstGeom>
          <a:noFill/>
        </p:spPr>
        <p:txBody>
          <a:bodyPr wrap="square" rtlCol="0">
            <a:spAutoFit/>
          </a:bodyPr>
          <a:lstStyle/>
          <a:p>
            <a:r>
              <a:rPr lang="es-VE" i="1" dirty="0"/>
              <a:t>Figura </a:t>
            </a:r>
            <a:r>
              <a:rPr lang="es-VE" i="1" dirty="0" smtClean="0"/>
              <a:t>N°2 Pozo Caipe</a:t>
            </a:r>
            <a:endParaRPr lang="es-VE" dirty="0"/>
          </a:p>
        </p:txBody>
      </p:sp>
      <p:sp>
        <p:nvSpPr>
          <p:cNvPr id="6" name="Rectángulo 5"/>
          <p:cNvSpPr/>
          <p:nvPr/>
        </p:nvSpPr>
        <p:spPr>
          <a:xfrm>
            <a:off x="4588091" y="667289"/>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29683770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208995" y="993525"/>
            <a:ext cx="6084743" cy="685124"/>
          </a:xfrm>
          <a:prstGeom prst="rect">
            <a:avLst/>
          </a:prstGeom>
        </p:spPr>
        <p:txBody>
          <a:bodyPr wrap="none">
            <a:spAutoFit/>
          </a:bodyPr>
          <a:lstStyle/>
          <a:p>
            <a:pPr>
              <a:lnSpc>
                <a:spcPct val="107000"/>
              </a:lnSpc>
              <a:spcAft>
                <a:spcPts val="800"/>
              </a:spcAft>
            </a:pPr>
            <a:r>
              <a:rPr lang="es-VE" sz="3600" dirty="0" smtClean="0">
                <a:effectLst/>
                <a:latin typeface="Calibri" panose="020F0502020204030204" pitchFamily="34" charset="0"/>
                <a:ea typeface="Calibri" panose="020F0502020204030204" pitchFamily="34" charset="0"/>
                <a:cs typeface="Times New Roman" panose="02020603050405020304" pitchFamily="18" charset="0"/>
              </a:rPr>
              <a:t>Pruebas aplicando el algoritmo </a:t>
            </a:r>
            <a:endParaRPr lang="es-VE"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Flecha derecha 5"/>
          <p:cNvSpPr/>
          <p:nvPr/>
        </p:nvSpPr>
        <p:spPr>
          <a:xfrm>
            <a:off x="4579881" y="3437098"/>
            <a:ext cx="693682" cy="630620"/>
          </a:xfrm>
          <a:prstGeom prst="rightArrow">
            <a:avLst/>
          </a:prstGeom>
          <a:solidFill>
            <a:schemeClr val="accent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8" name="Imagen 7"/>
          <p:cNvPicPr>
            <a:picLocks noChangeAspect="1"/>
          </p:cNvPicPr>
          <p:nvPr/>
        </p:nvPicPr>
        <p:blipFill rotWithShape="1">
          <a:blip r:embed="rId2" cstate="print">
            <a:extLst>
              <a:ext uri="{28A0092B-C50C-407E-A947-70E740481C1C}">
                <a14:useLocalDpi xmlns:a14="http://schemas.microsoft.com/office/drawing/2010/main" val="0"/>
              </a:ext>
            </a:extLst>
          </a:blip>
          <a:srcRect l="3806" t="10765" r="5445" b="5908"/>
          <a:stretch/>
        </p:blipFill>
        <p:spPr>
          <a:xfrm>
            <a:off x="6164317" y="2129710"/>
            <a:ext cx="5405782" cy="4247655"/>
          </a:xfrm>
          <a:prstGeom prst="rect">
            <a:avLst/>
          </a:prstGeom>
        </p:spPr>
      </p:pic>
      <p:sp>
        <p:nvSpPr>
          <p:cNvPr id="4" name="CuadroTexto 3"/>
          <p:cNvSpPr txBox="1"/>
          <p:nvPr/>
        </p:nvSpPr>
        <p:spPr>
          <a:xfrm>
            <a:off x="567558" y="2721183"/>
            <a:ext cx="3673365" cy="3785652"/>
          </a:xfrm>
          <a:prstGeom prst="rect">
            <a:avLst/>
          </a:prstGeom>
          <a:noFill/>
        </p:spPr>
        <p:txBody>
          <a:bodyPr wrap="square" rtlCol="0">
            <a:spAutoFit/>
          </a:bodyPr>
          <a:lstStyle/>
          <a:p>
            <a:r>
              <a:rPr lang="es-VE" sz="2000" dirty="0" smtClean="0"/>
              <a:t>Se reciben los datos posición y carga, los cuales se grafican, normalizan, se calculan ángulos del contorno de la forma,, luego se aplica el código de cadena de Freeman, y se pasa por un proceso de filtrado(recursivo) hasta localizar los cuatro vértices, que son la apertura y cierre de las válvulas </a:t>
            </a:r>
            <a:endParaRPr lang="es-VE" sz="2000" dirty="0"/>
          </a:p>
        </p:txBody>
      </p:sp>
      <p:sp>
        <p:nvSpPr>
          <p:cNvPr id="9" name="CuadroTexto 8"/>
          <p:cNvSpPr txBox="1"/>
          <p:nvPr/>
        </p:nvSpPr>
        <p:spPr>
          <a:xfrm>
            <a:off x="7180297" y="6421835"/>
            <a:ext cx="2900855" cy="369332"/>
          </a:xfrm>
          <a:prstGeom prst="rect">
            <a:avLst/>
          </a:prstGeom>
          <a:noFill/>
        </p:spPr>
        <p:txBody>
          <a:bodyPr wrap="square" rtlCol="0">
            <a:spAutoFit/>
          </a:bodyPr>
          <a:lstStyle/>
          <a:p>
            <a:r>
              <a:rPr lang="es-VE" i="1" dirty="0"/>
              <a:t>Figura </a:t>
            </a:r>
            <a:r>
              <a:rPr lang="es-VE" i="1" dirty="0" smtClean="0"/>
              <a:t>N°2 Pozo Caipe</a:t>
            </a:r>
            <a:endParaRPr lang="es-VE" dirty="0"/>
          </a:p>
        </p:txBody>
      </p:sp>
      <mc:AlternateContent xmlns:mc="http://schemas.openxmlformats.org/markup-compatibility/2006" xmlns:a14="http://schemas.microsoft.com/office/drawing/2010/main">
        <mc:Choice Requires="a14">
          <p:sp>
            <p:nvSpPr>
              <p:cNvPr id="10" name="CuadroTexto 9"/>
              <p:cNvSpPr txBox="1"/>
              <p:nvPr/>
            </p:nvSpPr>
            <p:spPr>
              <a:xfrm>
                <a:off x="-989603" y="2337401"/>
                <a:ext cx="64408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s-VE" dirty="0" smtClean="0"/>
                        <m:t>X</m:t>
                      </m:r>
                      <m:r>
                        <m:rPr>
                          <m:nor/>
                        </m:rPr>
                        <a:rPr lang="es-VE" dirty="0" smtClean="0"/>
                        <m:t> = [(</m:t>
                      </m:r>
                      <m:sSub>
                        <m:sSubPr>
                          <m:ctrlPr>
                            <a:rPr lang="es-VE" i="1" dirty="0" smtClean="0">
                              <a:latin typeface="Cambria Math" panose="02040503050406030204" pitchFamily="18" charset="0"/>
                            </a:rPr>
                          </m:ctrlPr>
                        </m:sSubPr>
                        <m:e>
                          <m:r>
                            <a:rPr lang="es-VE" b="0" i="1" dirty="0" smtClean="0">
                              <a:latin typeface="Cambria Math" panose="02040503050406030204" pitchFamily="18" charset="0"/>
                            </a:rPr>
                            <m:t>𝑑</m:t>
                          </m:r>
                        </m:e>
                        <m:sub>
                          <m:r>
                            <a:rPr lang="es-VE" b="0" i="1" dirty="0" smtClean="0">
                              <a:latin typeface="Cambria Math" panose="02040503050406030204" pitchFamily="18" charset="0"/>
                            </a:rPr>
                            <m:t>1</m:t>
                          </m:r>
                        </m:sub>
                      </m:sSub>
                      <m:r>
                        <a:rPr lang="es-VE" b="0" i="1" dirty="0" smtClean="0">
                          <a:latin typeface="Cambria Math" panose="02040503050406030204" pitchFamily="18" charset="0"/>
                        </a:rPr>
                        <m:t>,</m:t>
                      </m:r>
                      <m:sSub>
                        <m:sSubPr>
                          <m:ctrlPr>
                            <a:rPr lang="es-VE" b="0" i="1" dirty="0" smtClean="0">
                              <a:latin typeface="Cambria Math" panose="02040503050406030204" pitchFamily="18" charset="0"/>
                            </a:rPr>
                          </m:ctrlPr>
                        </m:sSubPr>
                        <m:e>
                          <m:r>
                            <a:rPr lang="es-VE" b="0" i="1" dirty="0" smtClean="0">
                              <a:latin typeface="Cambria Math" panose="02040503050406030204" pitchFamily="18" charset="0"/>
                            </a:rPr>
                            <m:t>𝑙</m:t>
                          </m:r>
                        </m:e>
                        <m:sub>
                          <m:r>
                            <a:rPr lang="es-VE" b="0" i="1" dirty="0" smtClean="0">
                              <a:latin typeface="Cambria Math" panose="02040503050406030204" pitchFamily="18" charset="0"/>
                            </a:rPr>
                            <m:t>1</m:t>
                          </m:r>
                        </m:sub>
                      </m:sSub>
                      <m:r>
                        <m:rPr>
                          <m:nor/>
                        </m:rPr>
                        <a:rPr lang="es-VE" dirty="0" smtClean="0"/>
                        <m:t>),(</m:t>
                      </m:r>
                      <m:sSub>
                        <m:sSubPr>
                          <m:ctrlPr>
                            <a:rPr lang="es-VE" i="1" dirty="0" smtClean="0">
                              <a:latin typeface="Cambria Math" panose="02040503050406030204" pitchFamily="18" charset="0"/>
                            </a:rPr>
                          </m:ctrlPr>
                        </m:sSubPr>
                        <m:e>
                          <m:r>
                            <a:rPr lang="es-VE" b="0" i="1" dirty="0" smtClean="0">
                              <a:latin typeface="Cambria Math" panose="02040503050406030204" pitchFamily="18" charset="0"/>
                            </a:rPr>
                            <m:t>𝑑</m:t>
                          </m:r>
                        </m:e>
                        <m:sub>
                          <m:r>
                            <a:rPr lang="es-VE" b="0" i="1" dirty="0" smtClean="0">
                              <a:latin typeface="Cambria Math" panose="02040503050406030204" pitchFamily="18" charset="0"/>
                            </a:rPr>
                            <m:t>2</m:t>
                          </m:r>
                        </m:sub>
                      </m:sSub>
                      <m:r>
                        <a:rPr lang="es-VE" b="0" i="1" dirty="0" smtClean="0">
                          <a:latin typeface="Cambria Math" panose="02040503050406030204" pitchFamily="18" charset="0"/>
                        </a:rPr>
                        <m:t>, </m:t>
                      </m:r>
                      <m:sSub>
                        <m:sSubPr>
                          <m:ctrlPr>
                            <a:rPr lang="es-VE" b="0" i="1" dirty="0" smtClean="0">
                              <a:latin typeface="Cambria Math" panose="02040503050406030204" pitchFamily="18" charset="0"/>
                            </a:rPr>
                          </m:ctrlPr>
                        </m:sSubPr>
                        <m:e>
                          <m:r>
                            <a:rPr lang="es-VE" b="0" i="1" dirty="0" smtClean="0">
                              <a:latin typeface="Cambria Math" panose="02040503050406030204" pitchFamily="18" charset="0"/>
                            </a:rPr>
                            <m:t>𝑙</m:t>
                          </m:r>
                        </m:e>
                        <m:sub>
                          <m:r>
                            <a:rPr lang="es-VE" b="0" i="1" dirty="0" smtClean="0">
                              <a:latin typeface="Cambria Math" panose="02040503050406030204" pitchFamily="18" charset="0"/>
                            </a:rPr>
                            <m:t>2</m:t>
                          </m:r>
                        </m:sub>
                      </m:sSub>
                      <m:r>
                        <m:rPr>
                          <m:nor/>
                        </m:rPr>
                        <a:rPr lang="es-VE" dirty="0" smtClean="0"/>
                        <m:t>)……</m:t>
                      </m:r>
                      <m:r>
                        <m:rPr>
                          <m:nor/>
                        </m:rPr>
                        <a:rPr lang="es-VE" b="0" i="0" dirty="0" smtClean="0"/>
                        <m:t>(</m:t>
                      </m:r>
                      <m:sSub>
                        <m:sSubPr>
                          <m:ctrlPr>
                            <a:rPr lang="es-VE" b="0" i="1" dirty="0" smtClean="0">
                              <a:latin typeface="Cambria Math" panose="02040503050406030204" pitchFamily="18" charset="0"/>
                            </a:rPr>
                          </m:ctrlPr>
                        </m:sSubPr>
                        <m:e>
                          <m:r>
                            <a:rPr lang="es-VE" b="0" i="1" dirty="0" smtClean="0">
                              <a:latin typeface="Cambria Math" panose="02040503050406030204" pitchFamily="18" charset="0"/>
                            </a:rPr>
                            <m:t>𝑑</m:t>
                          </m:r>
                        </m:e>
                        <m:sub>
                          <m:r>
                            <a:rPr lang="es-VE" b="0" i="1" dirty="0" smtClean="0">
                              <a:latin typeface="Cambria Math" panose="02040503050406030204" pitchFamily="18" charset="0"/>
                            </a:rPr>
                            <m:t>𝑁</m:t>
                          </m:r>
                        </m:sub>
                      </m:sSub>
                      <m:r>
                        <a:rPr lang="es-VE" b="0" i="1" dirty="0" smtClean="0">
                          <a:latin typeface="Cambria Math" panose="02040503050406030204" pitchFamily="18" charset="0"/>
                        </a:rPr>
                        <m:t>,</m:t>
                      </m:r>
                      <m:sSub>
                        <m:sSubPr>
                          <m:ctrlPr>
                            <a:rPr lang="es-VE" b="0" i="1" dirty="0" smtClean="0">
                              <a:latin typeface="Cambria Math" panose="02040503050406030204" pitchFamily="18" charset="0"/>
                            </a:rPr>
                          </m:ctrlPr>
                        </m:sSubPr>
                        <m:e>
                          <m:r>
                            <a:rPr lang="es-VE" b="0" i="1" dirty="0" smtClean="0">
                              <a:latin typeface="Cambria Math" panose="02040503050406030204" pitchFamily="18" charset="0"/>
                            </a:rPr>
                            <m:t>𝑙</m:t>
                          </m:r>
                        </m:e>
                        <m:sub>
                          <m:r>
                            <a:rPr lang="es-VE" b="0" i="1" dirty="0" smtClean="0">
                              <a:latin typeface="Cambria Math" panose="02040503050406030204" pitchFamily="18" charset="0"/>
                            </a:rPr>
                            <m:t>𝑁</m:t>
                          </m:r>
                        </m:sub>
                      </m:sSub>
                      <m:r>
                        <m:rPr>
                          <m:nor/>
                        </m:rPr>
                        <a:rPr lang="es-VE" b="0" i="0" dirty="0" smtClean="0"/>
                        <m:t>)</m:t>
                      </m:r>
                    </m:oMath>
                  </m:oMathPara>
                </a14:m>
                <a:endParaRPr lang="es-VE"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989603" y="2337401"/>
                <a:ext cx="6440850" cy="369332"/>
              </a:xfrm>
              <a:prstGeom prst="rect">
                <a:avLst/>
              </a:prstGeom>
              <a:blipFill>
                <a:blip r:embed="rId3"/>
                <a:stretch>
                  <a:fillRect b="-14754"/>
                </a:stretch>
              </a:blipFill>
            </p:spPr>
            <p:txBody>
              <a:bodyPr/>
              <a:lstStyle/>
              <a:p>
                <a:r>
                  <a:rPr lang="es-VE">
                    <a:noFill/>
                  </a:rPr>
                  <a:t> </a:t>
                </a:r>
              </a:p>
            </p:txBody>
          </p:sp>
        </mc:Fallback>
      </mc:AlternateContent>
      <p:sp>
        <p:nvSpPr>
          <p:cNvPr id="11" name="CuadroTexto 10"/>
          <p:cNvSpPr txBox="1"/>
          <p:nvPr/>
        </p:nvSpPr>
        <p:spPr>
          <a:xfrm>
            <a:off x="4051737" y="2382629"/>
            <a:ext cx="528144" cy="338554"/>
          </a:xfrm>
          <a:prstGeom prst="rect">
            <a:avLst/>
          </a:prstGeom>
          <a:noFill/>
        </p:spPr>
        <p:txBody>
          <a:bodyPr wrap="square" rtlCol="0">
            <a:spAutoFit/>
          </a:bodyPr>
          <a:lstStyle/>
          <a:p>
            <a:r>
              <a:rPr lang="es-VE" sz="1600" b="1" dirty="0" smtClean="0"/>
              <a:t>(1)</a:t>
            </a:r>
            <a:endParaRPr lang="es-VE" sz="1600" b="1" dirty="0"/>
          </a:p>
        </p:txBody>
      </p:sp>
      <p:sp>
        <p:nvSpPr>
          <p:cNvPr id="12" name="CuadroTexto 11"/>
          <p:cNvSpPr txBox="1"/>
          <p:nvPr/>
        </p:nvSpPr>
        <p:spPr>
          <a:xfrm>
            <a:off x="5029201" y="178843"/>
            <a:ext cx="2696582" cy="584775"/>
          </a:xfrm>
          <a:prstGeom prst="rect">
            <a:avLst/>
          </a:prstGeom>
          <a:noFill/>
        </p:spPr>
        <p:txBody>
          <a:bodyPr wrap="square" rtlCol="0">
            <a:spAutoFit/>
          </a:bodyPr>
          <a:lstStyle/>
          <a:p>
            <a:r>
              <a:rPr lang="es-VE" sz="3200" b="1" dirty="0" smtClean="0"/>
              <a:t>Pozo Caipe</a:t>
            </a:r>
            <a:endParaRPr lang="es-VE" sz="3200" b="1" dirty="0"/>
          </a:p>
        </p:txBody>
      </p:sp>
      <p:sp>
        <p:nvSpPr>
          <p:cNvPr id="13" name="Rectángulo 12"/>
          <p:cNvSpPr/>
          <p:nvPr/>
        </p:nvSpPr>
        <p:spPr>
          <a:xfrm>
            <a:off x="4588091" y="667289"/>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40323010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2"/>
          <a:srcRect l="4954" t="8736" r="7477" b="12184"/>
          <a:stretch/>
        </p:blipFill>
        <p:spPr>
          <a:xfrm>
            <a:off x="5108027" y="226342"/>
            <a:ext cx="6905296" cy="6631658"/>
          </a:xfrm>
          <a:prstGeom prst="rect">
            <a:avLst/>
          </a:prstGeom>
        </p:spPr>
      </p:pic>
      <p:pic>
        <p:nvPicPr>
          <p:cNvPr id="10" name="Imagen 9"/>
          <p:cNvPicPr>
            <a:picLocks noChangeAspect="1"/>
          </p:cNvPicPr>
          <p:nvPr/>
        </p:nvPicPr>
        <p:blipFill rotWithShape="1">
          <a:blip r:embed="rId3" cstate="print">
            <a:extLst>
              <a:ext uri="{28A0092B-C50C-407E-A947-70E740481C1C}">
                <a14:useLocalDpi xmlns:a14="http://schemas.microsoft.com/office/drawing/2010/main" val="0"/>
              </a:ext>
            </a:extLst>
          </a:blip>
          <a:srcRect l="3267" t="10527" r="7341" b="7647"/>
          <a:stretch/>
        </p:blipFill>
        <p:spPr>
          <a:xfrm>
            <a:off x="331075" y="2466546"/>
            <a:ext cx="3434381" cy="2320633"/>
          </a:xfrm>
          <a:prstGeom prst="rect">
            <a:avLst/>
          </a:prstGeom>
        </p:spPr>
      </p:pic>
      <p:sp>
        <p:nvSpPr>
          <p:cNvPr id="2" name="Flecha derecha 1"/>
          <p:cNvSpPr/>
          <p:nvPr/>
        </p:nvSpPr>
        <p:spPr>
          <a:xfrm>
            <a:off x="4080766" y="3242626"/>
            <a:ext cx="599089" cy="5990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 name="CuadroTexto 4"/>
          <p:cNvSpPr txBox="1"/>
          <p:nvPr/>
        </p:nvSpPr>
        <p:spPr>
          <a:xfrm>
            <a:off x="567559" y="4927373"/>
            <a:ext cx="2270234" cy="923330"/>
          </a:xfrm>
          <a:prstGeom prst="rect">
            <a:avLst/>
          </a:prstGeom>
          <a:noFill/>
        </p:spPr>
        <p:txBody>
          <a:bodyPr wrap="square" rtlCol="0">
            <a:spAutoFit/>
          </a:bodyPr>
          <a:lstStyle/>
          <a:p>
            <a:r>
              <a:rPr lang="es-VE" dirty="0" smtClean="0"/>
              <a:t>Carta aplicando el código de cadena</a:t>
            </a:r>
            <a:endParaRPr lang="es-VE" dirty="0"/>
          </a:p>
        </p:txBody>
      </p:sp>
      <p:cxnSp>
        <p:nvCxnSpPr>
          <p:cNvPr id="6" name="Conector angular 5"/>
          <p:cNvCxnSpPr/>
          <p:nvPr/>
        </p:nvCxnSpPr>
        <p:spPr>
          <a:xfrm>
            <a:off x="1702676" y="5502166"/>
            <a:ext cx="2790496" cy="4887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880014" y="1382785"/>
            <a:ext cx="2696582" cy="584775"/>
          </a:xfrm>
          <a:prstGeom prst="rect">
            <a:avLst/>
          </a:prstGeom>
          <a:noFill/>
        </p:spPr>
        <p:txBody>
          <a:bodyPr wrap="square" rtlCol="0">
            <a:spAutoFit/>
          </a:bodyPr>
          <a:lstStyle/>
          <a:p>
            <a:r>
              <a:rPr lang="es-VE" sz="3200" b="1" dirty="0" smtClean="0"/>
              <a:t>Pozo Caipe</a:t>
            </a:r>
            <a:endParaRPr lang="es-VE" sz="3200" b="1" dirty="0"/>
          </a:p>
        </p:txBody>
      </p:sp>
      <p:sp>
        <p:nvSpPr>
          <p:cNvPr id="8" name="Rectángulo 7"/>
          <p:cNvSpPr/>
          <p:nvPr/>
        </p:nvSpPr>
        <p:spPr>
          <a:xfrm>
            <a:off x="438904" y="1871231"/>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33088313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4954" t="8736" r="7477" b="12184"/>
          <a:stretch/>
        </p:blipFill>
        <p:spPr>
          <a:xfrm>
            <a:off x="441434" y="226342"/>
            <a:ext cx="6905296" cy="6631658"/>
          </a:xfrm>
          <a:prstGeom prst="rect">
            <a:avLst/>
          </a:prstGeom>
        </p:spPr>
      </p:pic>
      <p:sp>
        <p:nvSpPr>
          <p:cNvPr id="10" name="Flecha derecha 9"/>
          <p:cNvSpPr/>
          <p:nvPr/>
        </p:nvSpPr>
        <p:spPr>
          <a:xfrm rot="8914167">
            <a:off x="7598979" y="4887310"/>
            <a:ext cx="725214" cy="583324"/>
          </a:xfrm>
          <a:prstGeom prst="rightArrow">
            <a:avLst>
              <a:gd name="adj1" fmla="val 50000"/>
              <a:gd name="adj2" fmla="val 662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 name="CuadroTexto 4"/>
          <p:cNvSpPr txBox="1"/>
          <p:nvPr/>
        </p:nvSpPr>
        <p:spPr>
          <a:xfrm>
            <a:off x="7961586" y="1198980"/>
            <a:ext cx="4088524" cy="3416320"/>
          </a:xfrm>
          <a:prstGeom prst="rect">
            <a:avLst/>
          </a:prstGeom>
          <a:noFill/>
        </p:spPr>
        <p:txBody>
          <a:bodyPr wrap="square" rtlCol="0">
            <a:spAutoFit/>
          </a:bodyPr>
          <a:lstStyle/>
          <a:p>
            <a:r>
              <a:rPr lang="es-VE" sz="2400" dirty="0" smtClean="0"/>
              <a:t>Se puede observar como los puntos de localización de vértices se van reduciendo mientras mas procesos de filtrados se aplican, hasta que el código de cadena coincide con el polígono esperado.</a:t>
            </a:r>
            <a:endParaRPr lang="es-VE" sz="2400" dirty="0"/>
          </a:p>
        </p:txBody>
      </p:sp>
    </p:spTree>
    <p:extLst>
      <p:ext uri="{BB962C8B-B14F-4D97-AF65-F5344CB8AC3E}">
        <p14:creationId xmlns:p14="http://schemas.microsoft.com/office/powerpoint/2010/main" val="12602960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633953" y="1036621"/>
            <a:ext cx="5738649" cy="584775"/>
          </a:xfrm>
          <a:prstGeom prst="rect">
            <a:avLst/>
          </a:prstGeom>
          <a:noFill/>
        </p:spPr>
        <p:txBody>
          <a:bodyPr wrap="square" rtlCol="0">
            <a:spAutoFit/>
          </a:bodyPr>
          <a:lstStyle/>
          <a:p>
            <a:r>
              <a:rPr lang="es-VE" sz="3200" b="1" dirty="0" smtClean="0"/>
              <a:t>Ultimo proceso de Filtrado</a:t>
            </a:r>
            <a:endParaRPr lang="es-VE" sz="3200" b="1" dirty="0"/>
          </a:p>
        </p:txBody>
      </p:sp>
      <p:pic>
        <p:nvPicPr>
          <p:cNvPr id="4" name="Imagen 3"/>
          <p:cNvPicPr>
            <a:picLocks noChangeAspect="1"/>
          </p:cNvPicPr>
          <p:nvPr/>
        </p:nvPicPr>
        <p:blipFill rotWithShape="1">
          <a:blip r:embed="rId2"/>
          <a:srcRect l="994" t="7650" r="4077" b="12177"/>
          <a:stretch/>
        </p:blipFill>
        <p:spPr>
          <a:xfrm>
            <a:off x="399804" y="1894399"/>
            <a:ext cx="8376573" cy="3994982"/>
          </a:xfrm>
          <a:prstGeom prst="rect">
            <a:avLst/>
          </a:prstGeom>
        </p:spPr>
      </p:pic>
      <p:sp>
        <p:nvSpPr>
          <p:cNvPr id="6" name="Flecha abajo 5"/>
          <p:cNvSpPr/>
          <p:nvPr/>
        </p:nvSpPr>
        <p:spPr>
          <a:xfrm>
            <a:off x="9931042" y="3052931"/>
            <a:ext cx="740979" cy="10878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0" name="CuadroTexto 9"/>
          <p:cNvSpPr txBox="1"/>
          <p:nvPr/>
        </p:nvSpPr>
        <p:spPr>
          <a:xfrm>
            <a:off x="9120521" y="2577464"/>
            <a:ext cx="2582748" cy="369332"/>
          </a:xfrm>
          <a:prstGeom prst="rect">
            <a:avLst/>
          </a:prstGeom>
          <a:noFill/>
        </p:spPr>
        <p:txBody>
          <a:bodyPr wrap="square" rtlCol="0">
            <a:spAutoFit/>
          </a:bodyPr>
          <a:lstStyle/>
          <a:p>
            <a:r>
              <a:rPr lang="es-VE" dirty="0" smtClean="0"/>
              <a:t>Código de cadena</a:t>
            </a:r>
            <a:endParaRPr lang="es-VE" dirty="0"/>
          </a:p>
        </p:txBody>
      </p:sp>
      <p:sp>
        <p:nvSpPr>
          <p:cNvPr id="12" name="Rectángulo 11"/>
          <p:cNvSpPr/>
          <p:nvPr/>
        </p:nvSpPr>
        <p:spPr>
          <a:xfrm>
            <a:off x="9422125" y="4353022"/>
            <a:ext cx="1758815" cy="369332"/>
          </a:xfrm>
          <a:prstGeom prst="rect">
            <a:avLst/>
          </a:prstGeom>
        </p:spPr>
        <p:txBody>
          <a:bodyPr wrap="none">
            <a:spAutoFit/>
          </a:bodyPr>
          <a:lstStyle/>
          <a:p>
            <a:r>
              <a:rPr lang="es-ES" dirty="0"/>
              <a:t>[1, 0, 3, 2, 3, 2]</a:t>
            </a:r>
            <a:endParaRPr lang="es-VE" dirty="0"/>
          </a:p>
        </p:txBody>
      </p:sp>
      <p:sp>
        <p:nvSpPr>
          <p:cNvPr id="13" name="CuadroTexto 12"/>
          <p:cNvSpPr txBox="1"/>
          <p:nvPr/>
        </p:nvSpPr>
        <p:spPr>
          <a:xfrm>
            <a:off x="5029201" y="178843"/>
            <a:ext cx="2696582" cy="584775"/>
          </a:xfrm>
          <a:prstGeom prst="rect">
            <a:avLst/>
          </a:prstGeom>
          <a:noFill/>
        </p:spPr>
        <p:txBody>
          <a:bodyPr wrap="square" rtlCol="0">
            <a:spAutoFit/>
          </a:bodyPr>
          <a:lstStyle/>
          <a:p>
            <a:r>
              <a:rPr lang="es-VE" sz="3200" b="1" dirty="0" smtClean="0"/>
              <a:t>Pozo Caipe</a:t>
            </a:r>
            <a:endParaRPr lang="es-VE" sz="3200" b="1" dirty="0"/>
          </a:p>
        </p:txBody>
      </p:sp>
      <p:sp>
        <p:nvSpPr>
          <p:cNvPr id="14" name="Rectángulo 13"/>
          <p:cNvSpPr/>
          <p:nvPr/>
        </p:nvSpPr>
        <p:spPr>
          <a:xfrm>
            <a:off x="4588091" y="667289"/>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22420094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VE" dirty="0"/>
              <a:t>Análisis de </a:t>
            </a:r>
            <a:r>
              <a:rPr lang="es-VE" dirty="0" smtClean="0"/>
              <a:t>resultados.</a:t>
            </a:r>
            <a:r>
              <a:rPr lang="es-VE" dirty="0"/>
              <a:t/>
            </a:r>
            <a:br>
              <a:rPr lang="es-VE" dirty="0"/>
            </a:br>
            <a:endParaRPr lang="es-VE"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564" y="2057401"/>
            <a:ext cx="3891457" cy="3891457"/>
          </a:xfrm>
          <a:prstGeom prst="rect">
            <a:avLst/>
          </a:prstGeom>
        </p:spPr>
      </p:pic>
    </p:spTree>
    <p:extLst>
      <p:ext uri="{BB962C8B-B14F-4D97-AF65-F5344CB8AC3E}">
        <p14:creationId xmlns:p14="http://schemas.microsoft.com/office/powerpoint/2010/main" val="4626304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a:extLst>
              <a:ext uri="{28A0092B-C50C-407E-A947-70E740481C1C}">
                <a14:useLocalDpi xmlns:a14="http://schemas.microsoft.com/office/drawing/2010/main" val="0"/>
              </a:ext>
            </a:extLst>
          </a:blip>
          <a:srcRect t="5273"/>
          <a:stretch/>
        </p:blipFill>
        <p:spPr bwMode="auto">
          <a:xfrm>
            <a:off x="6211614" y="1363696"/>
            <a:ext cx="5189077" cy="3684270"/>
          </a:xfrm>
          <a:prstGeom prst="rect">
            <a:avLst/>
          </a:prstGeom>
          <a:ln>
            <a:noFill/>
          </a:ln>
          <a:extLst>
            <a:ext uri="{53640926-AAD7-44D8-BBD7-CCE9431645EC}">
              <a14:shadowObscured xmlns:a14="http://schemas.microsoft.com/office/drawing/2010/main"/>
            </a:ext>
          </a:extLst>
        </p:spPr>
      </p:pic>
      <p:pic>
        <p:nvPicPr>
          <p:cNvPr id="5" name="Imagen 4"/>
          <p:cNvPicPr/>
          <p:nvPr/>
        </p:nvPicPr>
        <p:blipFill rotWithShape="1">
          <a:blip r:embed="rId3">
            <a:extLst>
              <a:ext uri="{28A0092B-C50C-407E-A947-70E740481C1C}">
                <a14:useLocalDpi xmlns:a14="http://schemas.microsoft.com/office/drawing/2010/main" val="0"/>
              </a:ext>
            </a:extLst>
          </a:blip>
          <a:srcRect t="5495"/>
          <a:stretch/>
        </p:blipFill>
        <p:spPr bwMode="auto">
          <a:xfrm>
            <a:off x="568160" y="1363696"/>
            <a:ext cx="5186254" cy="3684270"/>
          </a:xfrm>
          <a:prstGeom prst="rect">
            <a:avLst/>
          </a:prstGeom>
          <a:ln>
            <a:noFill/>
          </a:ln>
          <a:extLst>
            <a:ext uri="{53640926-AAD7-44D8-BBD7-CCE9431645EC}">
              <a14:shadowObscured xmlns:a14="http://schemas.microsoft.com/office/drawing/2010/main"/>
            </a:ext>
          </a:extLst>
        </p:spPr>
      </p:pic>
      <p:sp>
        <p:nvSpPr>
          <p:cNvPr id="2" name="Rectángulo 1"/>
          <p:cNvSpPr/>
          <p:nvPr/>
        </p:nvSpPr>
        <p:spPr>
          <a:xfrm>
            <a:off x="1408387" y="4994995"/>
            <a:ext cx="3415861" cy="1754326"/>
          </a:xfrm>
          <a:prstGeom prst="rect">
            <a:avLst/>
          </a:prstGeom>
        </p:spPr>
        <p:txBody>
          <a:bodyPr wrap="square">
            <a:spAutoFit/>
          </a:bodyPr>
          <a:lstStyle/>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A: Cierre de la válvula viajera</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B: Apertura de la válvula fija</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C: Cierre de la válvula fija</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D: Apertura de la válvula </a:t>
            </a:r>
            <a:r>
              <a:rPr lang="es-ES" kern="50" dirty="0" smtClean="0">
                <a:latin typeface="Times New Roman" panose="02020603050405020304" pitchFamily="18" charset="0"/>
                <a:ea typeface="Droid Sans"/>
                <a:cs typeface="Times New Roman" panose="02020603050405020304" pitchFamily="18" charset="0"/>
              </a:rPr>
              <a:t>viajera</a:t>
            </a:r>
            <a:endParaRPr lang="es-VE" kern="50" dirty="0">
              <a:latin typeface="Times New Roman" panose="02020603050405020304" pitchFamily="18" charset="0"/>
              <a:ea typeface="Droid Sans"/>
              <a:cs typeface="FreeSans"/>
            </a:endParaRPr>
          </a:p>
        </p:txBody>
      </p:sp>
      <p:sp>
        <p:nvSpPr>
          <p:cNvPr id="3" name="Rectángulo 2"/>
          <p:cNvSpPr/>
          <p:nvPr/>
        </p:nvSpPr>
        <p:spPr>
          <a:xfrm>
            <a:off x="5444359" y="5182955"/>
            <a:ext cx="6096000" cy="1338828"/>
          </a:xfrm>
          <a:prstGeom prst="rect">
            <a:avLst/>
          </a:prstGeom>
        </p:spPr>
        <p:txBody>
          <a:bodyPr>
            <a:spAutoFit/>
          </a:bodyPr>
          <a:lstStyle/>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Punto verde: Fin del funcionamiento de la bomba de subsuelo.</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Punto Fucsia: Inicio del Funcionamiento de la bomba de subsuelo</a:t>
            </a:r>
            <a:endParaRPr lang="es-VE" dirty="0"/>
          </a:p>
        </p:txBody>
      </p:sp>
      <p:sp>
        <p:nvSpPr>
          <p:cNvPr id="7" name="CuadroTexto 6"/>
          <p:cNvSpPr txBox="1"/>
          <p:nvPr/>
        </p:nvSpPr>
        <p:spPr>
          <a:xfrm>
            <a:off x="4695511" y="213417"/>
            <a:ext cx="3216845" cy="584775"/>
          </a:xfrm>
          <a:prstGeom prst="rect">
            <a:avLst/>
          </a:prstGeom>
          <a:noFill/>
        </p:spPr>
        <p:txBody>
          <a:bodyPr wrap="square" rtlCol="0">
            <a:spAutoFit/>
          </a:bodyPr>
          <a:lstStyle/>
          <a:p>
            <a:r>
              <a:rPr lang="es-VE" sz="3200" b="1" dirty="0" smtClean="0"/>
              <a:t>Pozo Torunos</a:t>
            </a:r>
            <a:endParaRPr lang="es-VE" sz="3200" b="1" dirty="0"/>
          </a:p>
        </p:txBody>
      </p:sp>
      <p:sp>
        <p:nvSpPr>
          <p:cNvPr id="8" name="Rectángulo 7"/>
          <p:cNvSpPr/>
          <p:nvPr/>
        </p:nvSpPr>
        <p:spPr>
          <a:xfrm>
            <a:off x="4430110" y="700236"/>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4291782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387366"/>
            <a:ext cx="12192000" cy="5698424"/>
          </a:xfrm>
        </p:spPr>
        <p:txBody>
          <a:bodyPr/>
          <a:lstStyle/>
          <a:p>
            <a:r>
              <a:rPr lang="es-VE" dirty="0" smtClean="0"/>
              <a:t>Autor: </a:t>
            </a:r>
            <a:r>
              <a:rPr lang="es-ES" dirty="0"/>
              <a:t>Galdir D. Reges Jr., Leizer Schnitman, Ricardo Reis y Fabricio </a:t>
            </a:r>
            <a:r>
              <a:rPr lang="es-ES" dirty="0" smtClean="0"/>
              <a:t>Mota</a:t>
            </a:r>
          </a:p>
          <a:p>
            <a:pPr marL="0" indent="0" algn="ctr">
              <a:buNone/>
            </a:pPr>
            <a:r>
              <a:rPr lang="es-ES" dirty="0"/>
              <a:t>	</a:t>
            </a:r>
            <a:r>
              <a:rPr lang="es-ES" dirty="0" smtClean="0"/>
              <a:t>Titulado: </a:t>
            </a:r>
            <a:r>
              <a:rPr lang="es-VE" b="1" i="1" dirty="0" smtClean="0"/>
              <a:t>“</a:t>
            </a:r>
            <a:r>
              <a:rPr lang="es-ES" b="1" i="1" dirty="0" smtClean="0"/>
              <a:t>Un nuevo enfoque para el diagnóstico de sistemas de bombeo mecánico mediante el análisis de segmentos de cartas dinagráficas de fondo”</a:t>
            </a:r>
          </a:p>
          <a:p>
            <a:pPr marL="0" indent="0" algn="ctr">
              <a:buNone/>
            </a:pPr>
            <a:endParaRPr lang="es-ES" b="1" i="1" dirty="0"/>
          </a:p>
          <a:p>
            <a:r>
              <a:rPr lang="es-ES" dirty="0" smtClean="0"/>
              <a:t>Autor:</a:t>
            </a:r>
            <a:r>
              <a:rPr lang="es-VE" dirty="0"/>
              <a:t>José Salgado, Rugo Bernal, Alexander Zambrano, Fauricio Romero, Leonardo Franco y Carlos </a:t>
            </a:r>
            <a:r>
              <a:rPr lang="es-VE" dirty="0" smtClean="0"/>
              <a:t>Pérez</a:t>
            </a:r>
          </a:p>
          <a:p>
            <a:pPr marL="0" indent="0" algn="ctr">
              <a:buNone/>
            </a:pPr>
            <a:r>
              <a:rPr lang="es-VE" dirty="0" smtClean="0"/>
              <a:t>	Titulado: </a:t>
            </a:r>
            <a:r>
              <a:rPr lang="es-VE" b="1" i="1" dirty="0"/>
              <a:t>“Identificación de Cartas Dinagráficas de Fondo mediante el uso de Redes Neuronales como herramienta de Ayuda en el Bombeo Mecánico</a:t>
            </a:r>
            <a:r>
              <a:rPr lang="es-VE" dirty="0" smtClean="0"/>
              <a:t>”</a:t>
            </a:r>
          </a:p>
          <a:p>
            <a:pPr marL="0" indent="0" algn="ctr">
              <a:buNone/>
            </a:pPr>
            <a:endParaRPr lang="es-VE" dirty="0" smtClean="0"/>
          </a:p>
          <a:p>
            <a:r>
              <a:rPr lang="es-VE" dirty="0" smtClean="0"/>
              <a:t>Autor: G.D.Reges</a:t>
            </a:r>
            <a:r>
              <a:rPr lang="es-VE" dirty="0"/>
              <a:t>, L.Schitman, R.A. Reis</a:t>
            </a:r>
            <a:endParaRPr lang="es-VE" dirty="0" smtClean="0"/>
          </a:p>
          <a:p>
            <a:pPr marL="0" indent="0" algn="ctr">
              <a:buNone/>
            </a:pPr>
            <a:r>
              <a:rPr lang="es-VE" dirty="0" smtClean="0"/>
              <a:t>	Titulado: </a:t>
            </a:r>
            <a:r>
              <a:rPr lang="es-VE" b="1" i="1" dirty="0"/>
              <a:t>“Identificación de los puntos de apertura y cierre de la válvula en las tarjetas de dinamómetro de los sistemas de bombeo mecánico basados en aproximación poligonal y código de cadena”</a:t>
            </a:r>
            <a:endParaRPr lang="es-VE" dirty="0" smtClean="0"/>
          </a:p>
          <a:p>
            <a:pPr marL="0" indent="0">
              <a:buNone/>
            </a:pPr>
            <a:endParaRPr lang="es-VE" dirty="0"/>
          </a:p>
          <a:p>
            <a:pPr marL="0" indent="0">
              <a:buNone/>
            </a:pPr>
            <a:endParaRPr lang="es-VE" dirty="0"/>
          </a:p>
        </p:txBody>
      </p:sp>
      <p:sp>
        <p:nvSpPr>
          <p:cNvPr id="4" name="Subtítulo 2"/>
          <p:cNvSpPr txBox="1">
            <a:spLocks/>
          </p:cNvSpPr>
          <p:nvPr/>
        </p:nvSpPr>
        <p:spPr>
          <a:xfrm>
            <a:off x="1884305" y="493702"/>
            <a:ext cx="9448800" cy="685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s-VE" sz="3600" b="1" i="1" u="sng" dirty="0"/>
              <a:t>Antecedentes de la investigación</a:t>
            </a:r>
          </a:p>
        </p:txBody>
      </p:sp>
    </p:spTree>
    <p:extLst>
      <p:ext uri="{BB962C8B-B14F-4D97-AF65-F5344CB8AC3E}">
        <p14:creationId xmlns:p14="http://schemas.microsoft.com/office/powerpoint/2010/main" val="24467226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144815" y="1805615"/>
            <a:ext cx="6096000" cy="4247317"/>
          </a:xfrm>
          <a:prstGeom prst="rect">
            <a:avLst/>
          </a:prstGeom>
        </p:spPr>
        <p:txBody>
          <a:bodyPr>
            <a:spAutoFit/>
          </a:bodyPr>
          <a:lstStyle/>
          <a:p>
            <a:pPr indent="449580" algn="just">
              <a:lnSpc>
                <a:spcPct val="150000"/>
              </a:lnSpc>
              <a:spcAft>
                <a:spcPts val="0"/>
              </a:spcAft>
            </a:pPr>
            <a:r>
              <a:rPr lang="es-VE" kern="50" dirty="0">
                <a:latin typeface="Times New Roman" panose="02020603050405020304" pitchFamily="18" charset="0"/>
                <a:ea typeface="Droid Sans"/>
                <a:cs typeface="Times New Roman" panose="02020603050405020304" pitchFamily="18" charset="0"/>
              </a:rPr>
              <a:t>La aproximación poligonal para la condición de funcionamiento para el pozo Torunos </a:t>
            </a:r>
            <a:r>
              <a:rPr lang="es-VE" i="1" kern="50" dirty="0">
                <a:latin typeface="Times New Roman" panose="02020603050405020304" pitchFamily="18" charset="0"/>
                <a:ea typeface="Droid Sans"/>
                <a:cs typeface="Times New Roman" panose="02020603050405020304" pitchFamily="18" charset="0"/>
              </a:rPr>
              <a:t>Figura N°29 </a:t>
            </a:r>
            <a:r>
              <a:rPr lang="es-VE" kern="50" dirty="0">
                <a:latin typeface="Times New Roman" panose="02020603050405020304" pitchFamily="18" charset="0"/>
                <a:ea typeface="Droid Sans"/>
                <a:cs typeface="Times New Roman" panose="02020603050405020304" pitchFamily="18" charset="0"/>
              </a:rPr>
              <a:t>es el polígono de la Figura </a:t>
            </a:r>
            <a:r>
              <a:rPr lang="es-VE" i="1" kern="50" dirty="0">
                <a:latin typeface="Times New Roman" panose="02020603050405020304" pitchFamily="18" charset="0"/>
                <a:ea typeface="Droid Sans"/>
                <a:cs typeface="Times New Roman" panose="02020603050405020304" pitchFamily="18" charset="0"/>
              </a:rPr>
              <a:t>N°17 </a:t>
            </a:r>
            <a:r>
              <a:rPr lang="es-VE" kern="50" dirty="0">
                <a:latin typeface="Times New Roman" panose="02020603050405020304" pitchFamily="18" charset="0"/>
                <a:ea typeface="Droid Sans"/>
                <a:cs typeface="Times New Roman" panose="02020603050405020304" pitchFamily="18" charset="0"/>
              </a:rPr>
              <a:t>(a) Tetrágono, lo que corresponde al conjunto de condiciones de Bombeo</a:t>
            </a:r>
            <a:r>
              <a:rPr lang="es-VE" kern="50" dirty="0" smtClean="0">
                <a:latin typeface="Times New Roman" panose="02020603050405020304" pitchFamily="18" charset="0"/>
                <a:ea typeface="Droid Sans"/>
                <a:cs typeface="Times New Roman" panose="02020603050405020304" pitchFamily="18" charset="0"/>
              </a:rPr>
              <a:t>:</a:t>
            </a:r>
          </a:p>
          <a:p>
            <a:pPr indent="449580" algn="just">
              <a:lnSpc>
                <a:spcPct val="150000"/>
              </a:lnSpc>
              <a:spcAft>
                <a:spcPts val="0"/>
              </a:spcAft>
            </a:pP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1)Llenado Completo de la Bomba (Funcionamiento Normal).</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2)Ancla Libre.</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3)Desgaste en Válvula Viajera.</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4) Desgaste en Válvula Fija.</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5)Bajo Recorrido del Pistón. </a:t>
            </a:r>
            <a:endParaRPr lang="es-VE" kern="50" dirty="0">
              <a:latin typeface="Times New Roman" panose="02020603050405020304" pitchFamily="18" charset="0"/>
              <a:ea typeface="Droid Sans"/>
              <a:cs typeface="FreeSans"/>
            </a:endParaRPr>
          </a:p>
        </p:txBody>
      </p:sp>
      <p:pic>
        <p:nvPicPr>
          <p:cNvPr id="4" name="Imagen 78" descr="d"/>
          <p:cNvPicPr>
            <a:picLocks noChangeAspect="1" noChangeArrowheads="1"/>
          </p:cNvPicPr>
          <p:nvPr/>
        </p:nvPicPr>
        <p:blipFill rotWithShape="1">
          <a:blip r:embed="rId2">
            <a:extLst>
              <a:ext uri="{28A0092B-C50C-407E-A947-70E740481C1C}">
                <a14:useLocalDpi xmlns:a14="http://schemas.microsoft.com/office/drawing/2010/main" val="0"/>
              </a:ext>
            </a:extLst>
          </a:blip>
          <a:srcRect r="50061"/>
          <a:stretch/>
        </p:blipFill>
        <p:spPr bwMode="auto">
          <a:xfrm>
            <a:off x="1079053" y="2542712"/>
            <a:ext cx="2564185" cy="2294779"/>
          </a:xfrm>
          <a:prstGeom prst="rect">
            <a:avLst/>
          </a:prstGeom>
          <a:noFill/>
          <a:extLst>
            <a:ext uri="{909E8E84-426E-40DD-AFC4-6F175D3DCCD1}">
              <a14:hiddenFill xmlns:a14="http://schemas.microsoft.com/office/drawing/2010/main">
                <a:solidFill>
                  <a:srgbClr val="FFFFFF"/>
                </a:solidFill>
              </a14:hiddenFill>
            </a:ext>
          </a:extLst>
        </p:spPr>
      </p:pic>
      <p:sp>
        <p:nvSpPr>
          <p:cNvPr id="5" name="Cheurón 4"/>
          <p:cNvSpPr/>
          <p:nvPr/>
        </p:nvSpPr>
        <p:spPr>
          <a:xfrm>
            <a:off x="4083985" y="2904513"/>
            <a:ext cx="709448" cy="110358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solidFill>
                <a:schemeClr val="tx1"/>
              </a:solidFill>
            </a:endParaRPr>
          </a:p>
        </p:txBody>
      </p:sp>
      <p:sp>
        <p:nvSpPr>
          <p:cNvPr id="6" name="Flecha abajo 5"/>
          <p:cNvSpPr/>
          <p:nvPr/>
        </p:nvSpPr>
        <p:spPr>
          <a:xfrm>
            <a:off x="1713361" y="5344909"/>
            <a:ext cx="638503" cy="7080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7" name="CuadroTexto 6"/>
          <p:cNvSpPr txBox="1"/>
          <p:nvPr/>
        </p:nvSpPr>
        <p:spPr>
          <a:xfrm>
            <a:off x="1060490" y="4837491"/>
            <a:ext cx="2582748" cy="369332"/>
          </a:xfrm>
          <a:prstGeom prst="rect">
            <a:avLst/>
          </a:prstGeom>
          <a:noFill/>
        </p:spPr>
        <p:txBody>
          <a:bodyPr wrap="square" rtlCol="0">
            <a:spAutoFit/>
          </a:bodyPr>
          <a:lstStyle/>
          <a:p>
            <a:r>
              <a:rPr lang="es-VE" dirty="0" smtClean="0"/>
              <a:t>Código de cadena</a:t>
            </a:r>
            <a:endParaRPr lang="es-VE" dirty="0"/>
          </a:p>
        </p:txBody>
      </p:sp>
      <p:sp>
        <p:nvSpPr>
          <p:cNvPr id="8" name="Rectángulo 7"/>
          <p:cNvSpPr/>
          <p:nvPr/>
        </p:nvSpPr>
        <p:spPr>
          <a:xfrm>
            <a:off x="1481157" y="6219628"/>
            <a:ext cx="2264555" cy="369332"/>
          </a:xfrm>
          <a:prstGeom prst="rect">
            <a:avLst/>
          </a:prstGeom>
        </p:spPr>
        <p:txBody>
          <a:bodyPr wrap="square">
            <a:spAutoFit/>
          </a:bodyPr>
          <a:lstStyle/>
          <a:p>
            <a:r>
              <a:rPr lang="es-ES" dirty="0"/>
              <a:t>[1, 0, 3, 2] </a:t>
            </a:r>
            <a:endParaRPr lang="es-VE" dirty="0"/>
          </a:p>
        </p:txBody>
      </p:sp>
      <p:sp>
        <p:nvSpPr>
          <p:cNvPr id="9" name="Rectángulo 8"/>
          <p:cNvSpPr/>
          <p:nvPr/>
        </p:nvSpPr>
        <p:spPr>
          <a:xfrm>
            <a:off x="1481157" y="1636200"/>
            <a:ext cx="1465466" cy="400110"/>
          </a:xfrm>
          <a:prstGeom prst="rect">
            <a:avLst/>
          </a:prstGeom>
        </p:spPr>
        <p:txBody>
          <a:bodyPr wrap="none">
            <a:spAutoFit/>
          </a:bodyPr>
          <a:lstStyle/>
          <a:p>
            <a:r>
              <a:rPr lang="es-ES" sz="2000" b="1" dirty="0" smtClean="0"/>
              <a:t>Tetrágono</a:t>
            </a:r>
            <a:endParaRPr lang="es-VE" sz="2000" b="1" dirty="0"/>
          </a:p>
        </p:txBody>
      </p:sp>
      <p:sp>
        <p:nvSpPr>
          <p:cNvPr id="10" name="CuadroTexto 9"/>
          <p:cNvSpPr txBox="1"/>
          <p:nvPr/>
        </p:nvSpPr>
        <p:spPr>
          <a:xfrm>
            <a:off x="4695511" y="213417"/>
            <a:ext cx="3216845" cy="584775"/>
          </a:xfrm>
          <a:prstGeom prst="rect">
            <a:avLst/>
          </a:prstGeom>
          <a:noFill/>
        </p:spPr>
        <p:txBody>
          <a:bodyPr wrap="square" rtlCol="0">
            <a:spAutoFit/>
          </a:bodyPr>
          <a:lstStyle/>
          <a:p>
            <a:r>
              <a:rPr lang="es-VE" sz="3200" b="1" dirty="0" smtClean="0"/>
              <a:t>Pozo Torunos</a:t>
            </a:r>
            <a:endParaRPr lang="es-VE" sz="3200" b="1" dirty="0"/>
          </a:p>
        </p:txBody>
      </p:sp>
      <p:sp>
        <p:nvSpPr>
          <p:cNvPr id="11" name="Rectángulo 10"/>
          <p:cNvSpPr/>
          <p:nvPr/>
        </p:nvSpPr>
        <p:spPr>
          <a:xfrm>
            <a:off x="4430110" y="700236"/>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1219810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6369761" y="135110"/>
            <a:ext cx="5654654" cy="6470642"/>
          </a:xfrm>
          <a:prstGeom prst="rect">
            <a:avLst/>
          </a:prstGeom>
        </p:spPr>
      </p:pic>
      <p:pic>
        <p:nvPicPr>
          <p:cNvPr id="2" name="Imagen 1"/>
          <p:cNvPicPr/>
          <p:nvPr/>
        </p:nvPicPr>
        <p:blipFill>
          <a:blip r:embed="rId3">
            <a:extLst>
              <a:ext uri="{28A0092B-C50C-407E-A947-70E740481C1C}">
                <a14:useLocalDpi xmlns:a14="http://schemas.microsoft.com/office/drawing/2010/main" val="0"/>
              </a:ext>
            </a:extLst>
          </a:blip>
          <a:stretch>
            <a:fillRect/>
          </a:stretch>
        </p:blipFill>
        <p:spPr>
          <a:xfrm>
            <a:off x="425669" y="135111"/>
            <a:ext cx="5675094" cy="6360281"/>
          </a:xfrm>
          <a:prstGeom prst="rect">
            <a:avLst/>
          </a:prstGeom>
        </p:spPr>
      </p:pic>
      <p:sp>
        <p:nvSpPr>
          <p:cNvPr id="4" name="Rectángulo 3"/>
          <p:cNvSpPr/>
          <p:nvPr/>
        </p:nvSpPr>
        <p:spPr>
          <a:xfrm>
            <a:off x="6369761" y="5234152"/>
            <a:ext cx="5654654" cy="13716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7" name="Rectángulo 6"/>
          <p:cNvSpPr/>
          <p:nvPr/>
        </p:nvSpPr>
        <p:spPr>
          <a:xfrm>
            <a:off x="6369761" y="2286000"/>
            <a:ext cx="5501673" cy="1371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16665587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a:extLst>
              <a:ext uri="{28A0092B-C50C-407E-A947-70E740481C1C}">
                <a14:useLocalDpi xmlns:a14="http://schemas.microsoft.com/office/drawing/2010/main" val="0"/>
              </a:ext>
            </a:extLst>
          </a:blip>
          <a:srcRect l="7271" t="11018" r="50402" b="74075"/>
          <a:stretch/>
        </p:blipFill>
        <p:spPr bwMode="auto">
          <a:xfrm>
            <a:off x="707248" y="3885651"/>
            <a:ext cx="4692015" cy="2136775"/>
          </a:xfrm>
          <a:prstGeom prst="rect">
            <a:avLst/>
          </a:prstGeom>
          <a:ln>
            <a:noFill/>
          </a:ln>
          <a:extLst>
            <a:ext uri="{53640926-AAD7-44D8-BBD7-CCE9431645EC}">
              <a14:shadowObscured xmlns:a14="http://schemas.microsoft.com/office/drawing/2010/main"/>
            </a:ext>
          </a:extLst>
        </p:spPr>
      </p:pic>
      <p:pic>
        <p:nvPicPr>
          <p:cNvPr id="3" name="Imagen 2"/>
          <p:cNvPicPr/>
          <p:nvPr/>
        </p:nvPicPr>
        <p:blipFill>
          <a:blip r:embed="rId3">
            <a:extLst>
              <a:ext uri="{28A0092B-C50C-407E-A947-70E740481C1C}">
                <a14:useLocalDpi xmlns:a14="http://schemas.microsoft.com/office/drawing/2010/main" val="0"/>
              </a:ext>
            </a:extLst>
          </a:blip>
          <a:stretch>
            <a:fillRect/>
          </a:stretch>
        </p:blipFill>
        <p:spPr>
          <a:xfrm>
            <a:off x="6530372" y="135112"/>
            <a:ext cx="5248275" cy="6360281"/>
          </a:xfrm>
          <a:prstGeom prst="rect">
            <a:avLst/>
          </a:prstGeom>
          <a:ln>
            <a:noFill/>
          </a:ln>
        </p:spPr>
      </p:pic>
      <p:sp>
        <p:nvSpPr>
          <p:cNvPr id="4" name="Rectángulo 3"/>
          <p:cNvSpPr/>
          <p:nvPr/>
        </p:nvSpPr>
        <p:spPr>
          <a:xfrm>
            <a:off x="6558455" y="3468414"/>
            <a:ext cx="4918842" cy="186033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7" name="CuadroTexto 6"/>
          <p:cNvSpPr txBox="1"/>
          <p:nvPr/>
        </p:nvSpPr>
        <p:spPr>
          <a:xfrm>
            <a:off x="1840431" y="2413946"/>
            <a:ext cx="2885089" cy="1200329"/>
          </a:xfrm>
          <a:prstGeom prst="rect">
            <a:avLst/>
          </a:prstGeom>
          <a:noFill/>
        </p:spPr>
        <p:txBody>
          <a:bodyPr wrap="square" rtlCol="0">
            <a:spAutoFit/>
          </a:bodyPr>
          <a:lstStyle/>
          <a:p>
            <a:r>
              <a:rPr lang="es-VE" sz="2400" dirty="0" smtClean="0"/>
              <a:t>Calculo del desplazamiento Volumétrico</a:t>
            </a:r>
            <a:endParaRPr lang="es-VE" sz="2400" dirty="0"/>
          </a:p>
        </p:txBody>
      </p:sp>
      <p:sp>
        <p:nvSpPr>
          <p:cNvPr id="8" name="Rectángulo 7"/>
          <p:cNvSpPr/>
          <p:nvPr/>
        </p:nvSpPr>
        <p:spPr>
          <a:xfrm>
            <a:off x="6558455" y="2065283"/>
            <a:ext cx="4918842" cy="124996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cxnSp>
        <p:nvCxnSpPr>
          <p:cNvPr id="11" name="Conector angular 10"/>
          <p:cNvCxnSpPr/>
          <p:nvPr/>
        </p:nvCxnSpPr>
        <p:spPr>
          <a:xfrm>
            <a:off x="3799490" y="2690267"/>
            <a:ext cx="2585544" cy="12700"/>
          </a:xfrm>
          <a:prstGeom prst="bentConnector3">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Conector angular 12"/>
          <p:cNvCxnSpPr/>
          <p:nvPr/>
        </p:nvCxnSpPr>
        <p:spPr>
          <a:xfrm flipV="1">
            <a:off x="5722883" y="4240924"/>
            <a:ext cx="662151" cy="157655"/>
          </a:xfrm>
          <a:prstGeom prst="bentConnector3">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 name="CuadroTexto 9"/>
          <p:cNvSpPr txBox="1"/>
          <p:nvPr/>
        </p:nvSpPr>
        <p:spPr>
          <a:xfrm>
            <a:off x="2096225" y="1044144"/>
            <a:ext cx="3216845" cy="584775"/>
          </a:xfrm>
          <a:prstGeom prst="rect">
            <a:avLst/>
          </a:prstGeom>
          <a:noFill/>
        </p:spPr>
        <p:txBody>
          <a:bodyPr wrap="square" rtlCol="0">
            <a:spAutoFit/>
          </a:bodyPr>
          <a:lstStyle/>
          <a:p>
            <a:r>
              <a:rPr lang="es-VE" sz="3200" b="1" dirty="0" smtClean="0"/>
              <a:t>Pozo Torunos</a:t>
            </a:r>
            <a:endParaRPr lang="es-VE" sz="3200" b="1" dirty="0"/>
          </a:p>
        </p:txBody>
      </p:sp>
      <p:sp>
        <p:nvSpPr>
          <p:cNvPr id="12" name="Rectángulo 11"/>
          <p:cNvSpPr/>
          <p:nvPr/>
        </p:nvSpPr>
        <p:spPr>
          <a:xfrm>
            <a:off x="1830824" y="1530963"/>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13915687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93300" y="5018361"/>
            <a:ext cx="6096000" cy="1754326"/>
          </a:xfrm>
          <a:prstGeom prst="rect">
            <a:avLst/>
          </a:prstGeom>
        </p:spPr>
        <p:txBody>
          <a:bodyPr>
            <a:spAutoFit/>
          </a:bodyPr>
          <a:lstStyle/>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A: Cierre de la válvula viajera</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B: Apertura de la válvula fija</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C: Cierre de la válvula fija</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D: Apertura de la válvula viajera</a:t>
            </a:r>
            <a:endParaRPr lang="es-VE" kern="50" dirty="0">
              <a:latin typeface="Times New Roman" panose="02020603050405020304" pitchFamily="18" charset="0"/>
              <a:ea typeface="Droid Sans"/>
              <a:cs typeface="FreeSans"/>
            </a:endParaRPr>
          </a:p>
        </p:txBody>
      </p:sp>
      <p:sp>
        <p:nvSpPr>
          <p:cNvPr id="6" name="Rectángulo 5"/>
          <p:cNvSpPr/>
          <p:nvPr/>
        </p:nvSpPr>
        <p:spPr>
          <a:xfrm>
            <a:off x="5460124" y="5321055"/>
            <a:ext cx="6096000" cy="1338828"/>
          </a:xfrm>
          <a:prstGeom prst="rect">
            <a:avLst/>
          </a:prstGeom>
        </p:spPr>
        <p:txBody>
          <a:bodyPr>
            <a:spAutoFit/>
          </a:bodyPr>
          <a:lstStyle/>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Punto verde: Fin del funcionamiento de la bomba de subsuelo.</a:t>
            </a:r>
            <a:endParaRPr lang="es-VE" kern="50" dirty="0">
              <a:latin typeface="Times New Roman" panose="02020603050405020304" pitchFamily="18" charset="0"/>
              <a:ea typeface="Droid Sans"/>
              <a:cs typeface="FreeSans"/>
            </a:endParaRPr>
          </a:p>
          <a:p>
            <a:pPr algn="just">
              <a:lnSpc>
                <a:spcPct val="150000"/>
              </a:lnSpc>
              <a:spcAft>
                <a:spcPts val="0"/>
              </a:spcAft>
            </a:pPr>
            <a:r>
              <a:rPr lang="es-ES" kern="50" dirty="0">
                <a:latin typeface="Times New Roman" panose="02020603050405020304" pitchFamily="18" charset="0"/>
                <a:ea typeface="Droid Sans"/>
                <a:cs typeface="Times New Roman" panose="02020603050405020304" pitchFamily="18" charset="0"/>
              </a:rPr>
              <a:t>Punto Fucsia: Inicio del Funcionamiento de la bomba de subsuelo.</a:t>
            </a:r>
            <a:endParaRPr lang="es-VE" kern="50" dirty="0">
              <a:latin typeface="Times New Roman" panose="02020603050405020304" pitchFamily="18" charset="0"/>
              <a:ea typeface="Droid Sans"/>
              <a:cs typeface="FreeSans"/>
            </a:endParaRPr>
          </a:p>
        </p:txBody>
      </p:sp>
      <p:sp>
        <p:nvSpPr>
          <p:cNvPr id="7" name="CuadroTexto 6"/>
          <p:cNvSpPr txBox="1"/>
          <p:nvPr/>
        </p:nvSpPr>
        <p:spPr>
          <a:xfrm>
            <a:off x="5029201" y="178843"/>
            <a:ext cx="2696582" cy="584775"/>
          </a:xfrm>
          <a:prstGeom prst="rect">
            <a:avLst/>
          </a:prstGeom>
          <a:noFill/>
        </p:spPr>
        <p:txBody>
          <a:bodyPr wrap="square" rtlCol="0">
            <a:spAutoFit/>
          </a:bodyPr>
          <a:lstStyle/>
          <a:p>
            <a:r>
              <a:rPr lang="es-VE" sz="3200" b="1" dirty="0" smtClean="0"/>
              <a:t>Pozo Caipe</a:t>
            </a:r>
            <a:endParaRPr lang="es-VE" sz="3200" b="1" dirty="0"/>
          </a:p>
        </p:txBody>
      </p:sp>
      <p:sp>
        <p:nvSpPr>
          <p:cNvPr id="8" name="Rectángulo 7"/>
          <p:cNvSpPr/>
          <p:nvPr/>
        </p:nvSpPr>
        <p:spPr>
          <a:xfrm>
            <a:off x="4588091" y="667289"/>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pic>
        <p:nvPicPr>
          <p:cNvPr id="4" name="Imagen 3"/>
          <p:cNvPicPr>
            <a:picLocks noChangeAspect="1"/>
          </p:cNvPicPr>
          <p:nvPr/>
        </p:nvPicPr>
        <p:blipFill rotWithShape="1">
          <a:blip r:embed="rId2"/>
          <a:srcRect l="5984" t="14763" r="50447" b="23168"/>
          <a:stretch/>
        </p:blipFill>
        <p:spPr>
          <a:xfrm>
            <a:off x="1179548" y="1165730"/>
            <a:ext cx="4280576" cy="3443592"/>
          </a:xfrm>
          <a:prstGeom prst="rect">
            <a:avLst/>
          </a:prstGeom>
        </p:spPr>
      </p:pic>
      <p:pic>
        <p:nvPicPr>
          <p:cNvPr id="9" name="Imagen 8"/>
          <p:cNvPicPr>
            <a:picLocks noChangeAspect="1"/>
          </p:cNvPicPr>
          <p:nvPr/>
        </p:nvPicPr>
        <p:blipFill rotWithShape="1">
          <a:blip r:embed="rId3"/>
          <a:srcRect l="54788" t="17565" r="1764" b="22090"/>
          <a:stretch/>
        </p:blipFill>
        <p:spPr>
          <a:xfrm>
            <a:off x="6918111" y="1165730"/>
            <a:ext cx="4638013" cy="3637656"/>
          </a:xfrm>
          <a:prstGeom prst="rect">
            <a:avLst/>
          </a:prstGeom>
        </p:spPr>
      </p:pic>
    </p:spTree>
    <p:extLst>
      <p:ext uri="{BB962C8B-B14F-4D97-AF65-F5344CB8AC3E}">
        <p14:creationId xmlns:p14="http://schemas.microsoft.com/office/powerpoint/2010/main" val="9235718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318235" y="2041746"/>
            <a:ext cx="6096000" cy="2585323"/>
          </a:xfrm>
          <a:prstGeom prst="rect">
            <a:avLst/>
          </a:prstGeom>
        </p:spPr>
        <p:txBody>
          <a:bodyPr>
            <a:spAutoFit/>
          </a:bodyPr>
          <a:lstStyle/>
          <a:p>
            <a:pPr indent="228600" algn="just">
              <a:lnSpc>
                <a:spcPct val="150000"/>
              </a:lnSpc>
              <a:spcAft>
                <a:spcPts val="0"/>
              </a:spcAft>
            </a:pPr>
            <a:r>
              <a:rPr lang="es-VE" kern="50" dirty="0">
                <a:latin typeface="Times New Roman" panose="02020603050405020304" pitchFamily="18" charset="0"/>
                <a:ea typeface="Droid Sans"/>
                <a:cs typeface="Times New Roman" panose="02020603050405020304" pitchFamily="18" charset="0"/>
              </a:rPr>
              <a:t>En este caso, la aproximación poligonal para la condición de funcionamiento para el pozo Caipe </a:t>
            </a:r>
            <a:r>
              <a:rPr lang="es-VE" i="1" kern="50" dirty="0">
                <a:latin typeface="Times New Roman" panose="02020603050405020304" pitchFamily="18" charset="0"/>
                <a:ea typeface="Droid Sans"/>
                <a:cs typeface="Times New Roman" panose="02020603050405020304" pitchFamily="18" charset="0"/>
              </a:rPr>
              <a:t>Figura N°33 </a:t>
            </a:r>
            <a:r>
              <a:rPr lang="es-VE" kern="50" dirty="0">
                <a:latin typeface="Times New Roman" panose="02020603050405020304" pitchFamily="18" charset="0"/>
                <a:ea typeface="Droid Sans"/>
                <a:cs typeface="Times New Roman" panose="02020603050405020304" pitchFamily="18" charset="0"/>
              </a:rPr>
              <a:t>es el polígono de la Figura </a:t>
            </a:r>
            <a:r>
              <a:rPr lang="es-VE" i="1" kern="50" dirty="0">
                <a:latin typeface="Times New Roman" panose="02020603050405020304" pitchFamily="18" charset="0"/>
                <a:ea typeface="Droid Sans"/>
                <a:cs typeface="Times New Roman" panose="02020603050405020304" pitchFamily="18" charset="0"/>
              </a:rPr>
              <a:t>N°17</a:t>
            </a:r>
            <a:r>
              <a:rPr lang="es-VE" kern="50" dirty="0">
                <a:latin typeface="Times New Roman" panose="02020603050405020304" pitchFamily="18" charset="0"/>
                <a:ea typeface="Droid Sans"/>
                <a:cs typeface="Times New Roman" panose="02020603050405020304" pitchFamily="18" charset="0"/>
              </a:rPr>
              <a:t> (b) Hexágono cóncavo, lo que corresponde al conjunto de condiciones de Bombeo:</a:t>
            </a:r>
            <a:endParaRPr lang="es-VE" kern="50" dirty="0">
              <a:latin typeface="Times New Roman" panose="02020603050405020304" pitchFamily="18" charset="0"/>
              <a:ea typeface="Droid Sans"/>
              <a:cs typeface="FreeSans"/>
            </a:endParaRPr>
          </a:p>
          <a:p>
            <a:pPr marL="342900" lvl="0" indent="-342900" algn="just">
              <a:lnSpc>
                <a:spcPct val="150000"/>
              </a:lnSpc>
              <a:spcAft>
                <a:spcPts val="0"/>
              </a:spcAft>
              <a:buFont typeface="+mj-lt"/>
              <a:buAutoNum type="arabicParenR"/>
            </a:pPr>
            <a:r>
              <a:rPr lang="es-VE" kern="50" dirty="0">
                <a:latin typeface="Times New Roman" panose="02020603050405020304" pitchFamily="18" charset="0"/>
                <a:ea typeface="Droid Sans"/>
                <a:cs typeface="Times New Roman" panose="02020603050405020304" pitchFamily="18" charset="0"/>
              </a:rPr>
              <a:t>Interferencia de gas.</a:t>
            </a:r>
            <a:endParaRPr lang="es-VE" kern="50" dirty="0">
              <a:latin typeface="Times New Roman" panose="02020603050405020304" pitchFamily="18" charset="0"/>
              <a:ea typeface="Droid Sans"/>
              <a:cs typeface="Mangal" panose="02040503050203030202" pitchFamily="18" charset="0"/>
            </a:endParaRPr>
          </a:p>
          <a:p>
            <a:pPr marL="342900" lvl="0" indent="-342900" algn="just">
              <a:lnSpc>
                <a:spcPct val="150000"/>
              </a:lnSpc>
              <a:spcAft>
                <a:spcPts val="0"/>
              </a:spcAft>
              <a:buFont typeface="+mj-lt"/>
              <a:buAutoNum type="arabicParenR"/>
            </a:pPr>
            <a:r>
              <a:rPr lang="es-VE" kern="50" dirty="0">
                <a:latin typeface="Times New Roman" panose="02020603050405020304" pitchFamily="18" charset="0"/>
                <a:ea typeface="Droid Sans"/>
                <a:cs typeface="Times New Roman" panose="02020603050405020304" pitchFamily="18" charset="0"/>
              </a:rPr>
              <a:t>Golpe de Fluido.</a:t>
            </a:r>
            <a:endParaRPr lang="es-VE" kern="50" dirty="0">
              <a:latin typeface="Times New Roman" panose="02020603050405020304" pitchFamily="18" charset="0"/>
              <a:ea typeface="Droid Sans"/>
              <a:cs typeface="Mangal" panose="02040503050203030202" pitchFamily="18" charset="0"/>
            </a:endParaRPr>
          </a:p>
        </p:txBody>
      </p:sp>
      <p:sp>
        <p:nvSpPr>
          <p:cNvPr id="4" name="Cheurón 3"/>
          <p:cNvSpPr/>
          <p:nvPr/>
        </p:nvSpPr>
        <p:spPr>
          <a:xfrm>
            <a:off x="4162097" y="2569779"/>
            <a:ext cx="709448" cy="110358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solidFill>
                <a:schemeClr val="tx1"/>
              </a:solidFill>
            </a:endParaRPr>
          </a:p>
        </p:txBody>
      </p:sp>
      <p:pic>
        <p:nvPicPr>
          <p:cNvPr id="5" name="Imagen 78" descr="d"/>
          <p:cNvPicPr>
            <a:picLocks noChangeAspect="1" noChangeArrowheads="1"/>
          </p:cNvPicPr>
          <p:nvPr/>
        </p:nvPicPr>
        <p:blipFill rotWithShape="1">
          <a:blip r:embed="rId2">
            <a:extLst>
              <a:ext uri="{28A0092B-C50C-407E-A947-70E740481C1C}">
                <a14:useLocalDpi xmlns:a14="http://schemas.microsoft.com/office/drawing/2010/main" val="0"/>
              </a:ext>
            </a:extLst>
          </a:blip>
          <a:srcRect l="51144"/>
          <a:stretch/>
        </p:blipFill>
        <p:spPr bwMode="auto">
          <a:xfrm>
            <a:off x="1250334" y="2270234"/>
            <a:ext cx="2107722" cy="2488003"/>
          </a:xfrm>
          <a:prstGeom prst="rect">
            <a:avLst/>
          </a:prstGeom>
          <a:noFill/>
          <a:extLst>
            <a:ext uri="{909E8E84-426E-40DD-AFC4-6F175D3DCCD1}">
              <a14:hiddenFill xmlns:a14="http://schemas.microsoft.com/office/drawing/2010/main">
                <a:solidFill>
                  <a:srgbClr val="FFFFFF"/>
                </a:solidFill>
              </a14:hiddenFill>
            </a:ext>
          </a:extLst>
        </p:spPr>
      </p:pic>
      <p:sp>
        <p:nvSpPr>
          <p:cNvPr id="6" name="Flecha abajo 5"/>
          <p:cNvSpPr/>
          <p:nvPr/>
        </p:nvSpPr>
        <p:spPr>
          <a:xfrm>
            <a:off x="1759250" y="5281448"/>
            <a:ext cx="740979" cy="5601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7" name="CuadroTexto 6"/>
          <p:cNvSpPr txBox="1"/>
          <p:nvPr/>
        </p:nvSpPr>
        <p:spPr>
          <a:xfrm>
            <a:off x="990601" y="4809530"/>
            <a:ext cx="2582748" cy="369332"/>
          </a:xfrm>
          <a:prstGeom prst="rect">
            <a:avLst/>
          </a:prstGeom>
          <a:noFill/>
        </p:spPr>
        <p:txBody>
          <a:bodyPr wrap="square" rtlCol="0">
            <a:spAutoFit/>
          </a:bodyPr>
          <a:lstStyle/>
          <a:p>
            <a:r>
              <a:rPr lang="es-VE" dirty="0" smtClean="0"/>
              <a:t>Código de cadena</a:t>
            </a:r>
            <a:endParaRPr lang="es-VE" dirty="0"/>
          </a:p>
        </p:txBody>
      </p:sp>
      <p:sp>
        <p:nvSpPr>
          <p:cNvPr id="8" name="Rectángulo 7"/>
          <p:cNvSpPr/>
          <p:nvPr/>
        </p:nvSpPr>
        <p:spPr>
          <a:xfrm>
            <a:off x="1250333" y="5944181"/>
            <a:ext cx="1758815" cy="369332"/>
          </a:xfrm>
          <a:prstGeom prst="rect">
            <a:avLst/>
          </a:prstGeom>
        </p:spPr>
        <p:txBody>
          <a:bodyPr wrap="none">
            <a:spAutoFit/>
          </a:bodyPr>
          <a:lstStyle/>
          <a:p>
            <a:r>
              <a:rPr lang="es-ES" dirty="0"/>
              <a:t>[1, 0, 3, 2, 3, 2]</a:t>
            </a:r>
            <a:endParaRPr lang="es-VE" dirty="0"/>
          </a:p>
        </p:txBody>
      </p:sp>
      <p:sp>
        <p:nvSpPr>
          <p:cNvPr id="9" name="Rectángulo 8"/>
          <p:cNvSpPr/>
          <p:nvPr/>
        </p:nvSpPr>
        <p:spPr>
          <a:xfrm>
            <a:off x="951100" y="1504915"/>
            <a:ext cx="2706190" cy="400110"/>
          </a:xfrm>
          <a:prstGeom prst="rect">
            <a:avLst/>
          </a:prstGeom>
        </p:spPr>
        <p:txBody>
          <a:bodyPr wrap="none">
            <a:spAutoFit/>
          </a:bodyPr>
          <a:lstStyle/>
          <a:p>
            <a:r>
              <a:rPr lang="es-ES" sz="2000" b="1" dirty="0" smtClean="0"/>
              <a:t>Hexágono </a:t>
            </a:r>
            <a:r>
              <a:rPr lang="es-ES" sz="2000" b="1" dirty="0"/>
              <a:t>cóncavo</a:t>
            </a:r>
            <a:endParaRPr lang="es-VE" sz="2000" b="1" dirty="0"/>
          </a:p>
        </p:txBody>
      </p:sp>
      <p:sp>
        <p:nvSpPr>
          <p:cNvPr id="10" name="CuadroTexto 9"/>
          <p:cNvSpPr txBox="1"/>
          <p:nvPr/>
        </p:nvSpPr>
        <p:spPr>
          <a:xfrm>
            <a:off x="5029201" y="178843"/>
            <a:ext cx="2696582" cy="584775"/>
          </a:xfrm>
          <a:prstGeom prst="rect">
            <a:avLst/>
          </a:prstGeom>
          <a:noFill/>
        </p:spPr>
        <p:txBody>
          <a:bodyPr wrap="square" rtlCol="0">
            <a:spAutoFit/>
          </a:bodyPr>
          <a:lstStyle/>
          <a:p>
            <a:r>
              <a:rPr lang="es-VE" sz="3200" b="1" dirty="0" smtClean="0"/>
              <a:t>Pozo Caipe</a:t>
            </a:r>
            <a:endParaRPr lang="es-VE" sz="3200" b="1" dirty="0"/>
          </a:p>
        </p:txBody>
      </p:sp>
      <p:sp>
        <p:nvSpPr>
          <p:cNvPr id="11" name="Rectángulo 10"/>
          <p:cNvSpPr/>
          <p:nvPr/>
        </p:nvSpPr>
        <p:spPr>
          <a:xfrm>
            <a:off x="4588091" y="667289"/>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11126776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extLst>
              <a:ext uri="{28A0092B-C50C-407E-A947-70E740481C1C}">
                <a14:useLocalDpi xmlns:a14="http://schemas.microsoft.com/office/drawing/2010/main" val="0"/>
              </a:ext>
            </a:extLst>
          </a:blip>
          <a:stretch>
            <a:fillRect/>
          </a:stretch>
        </p:blipFill>
        <p:spPr>
          <a:xfrm>
            <a:off x="581516" y="0"/>
            <a:ext cx="5094070" cy="6700345"/>
          </a:xfrm>
          <a:prstGeom prst="rect">
            <a:avLst/>
          </a:prstGeom>
        </p:spPr>
      </p:pic>
      <p:pic>
        <p:nvPicPr>
          <p:cNvPr id="3" name="Imagen 2"/>
          <p:cNvPicPr/>
          <p:nvPr/>
        </p:nvPicPr>
        <p:blipFill>
          <a:blip r:embed="rId3">
            <a:extLst>
              <a:ext uri="{28A0092B-C50C-407E-A947-70E740481C1C}">
                <a14:useLocalDpi xmlns:a14="http://schemas.microsoft.com/office/drawing/2010/main" val="0"/>
              </a:ext>
            </a:extLst>
          </a:blip>
          <a:stretch>
            <a:fillRect/>
          </a:stretch>
        </p:blipFill>
        <p:spPr>
          <a:xfrm>
            <a:off x="6312447" y="0"/>
            <a:ext cx="5622049" cy="6700345"/>
          </a:xfrm>
          <a:prstGeom prst="rect">
            <a:avLst/>
          </a:prstGeom>
        </p:spPr>
      </p:pic>
      <p:sp>
        <p:nvSpPr>
          <p:cNvPr id="4" name="Rectángulo 3"/>
          <p:cNvSpPr/>
          <p:nvPr/>
        </p:nvSpPr>
        <p:spPr>
          <a:xfrm>
            <a:off x="6312447" y="5975131"/>
            <a:ext cx="5763939" cy="725214"/>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 name="Rectángulo 4"/>
          <p:cNvSpPr/>
          <p:nvPr/>
        </p:nvSpPr>
        <p:spPr>
          <a:xfrm>
            <a:off x="6312447" y="3358055"/>
            <a:ext cx="4991429" cy="121394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12024607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a:extLst>
              <a:ext uri="{28A0092B-C50C-407E-A947-70E740481C1C}">
                <a14:useLocalDpi xmlns:a14="http://schemas.microsoft.com/office/drawing/2010/main" val="0"/>
              </a:ext>
            </a:extLst>
          </a:blip>
          <a:srcRect l="7271" t="11018" r="50402" b="74075"/>
          <a:stretch/>
        </p:blipFill>
        <p:spPr bwMode="auto">
          <a:xfrm>
            <a:off x="723013" y="3948714"/>
            <a:ext cx="4692015" cy="2136775"/>
          </a:xfrm>
          <a:prstGeom prst="rect">
            <a:avLst/>
          </a:prstGeom>
          <a:ln>
            <a:noFill/>
          </a:ln>
          <a:extLst>
            <a:ext uri="{53640926-AAD7-44D8-BBD7-CCE9431645EC}">
              <a14:shadowObscured xmlns:a14="http://schemas.microsoft.com/office/drawing/2010/main"/>
            </a:ext>
          </a:extLst>
        </p:spPr>
      </p:pic>
      <p:pic>
        <p:nvPicPr>
          <p:cNvPr id="3" name="Imagen 2"/>
          <p:cNvPicPr/>
          <p:nvPr/>
        </p:nvPicPr>
        <p:blipFill>
          <a:blip r:embed="rId3">
            <a:extLst>
              <a:ext uri="{28A0092B-C50C-407E-A947-70E740481C1C}">
                <a14:useLocalDpi xmlns:a14="http://schemas.microsoft.com/office/drawing/2010/main" val="0"/>
              </a:ext>
            </a:extLst>
          </a:blip>
          <a:stretch>
            <a:fillRect/>
          </a:stretch>
        </p:blipFill>
        <p:spPr>
          <a:xfrm>
            <a:off x="6312447" y="0"/>
            <a:ext cx="5622049" cy="6700345"/>
          </a:xfrm>
          <a:prstGeom prst="rect">
            <a:avLst/>
          </a:prstGeom>
        </p:spPr>
      </p:pic>
      <p:sp>
        <p:nvSpPr>
          <p:cNvPr id="4" name="Rectángulo 3"/>
          <p:cNvSpPr/>
          <p:nvPr/>
        </p:nvSpPr>
        <p:spPr>
          <a:xfrm>
            <a:off x="6312447" y="4635062"/>
            <a:ext cx="5164849" cy="13085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5" name="CuadroTexto 4"/>
          <p:cNvSpPr txBox="1"/>
          <p:nvPr/>
        </p:nvSpPr>
        <p:spPr>
          <a:xfrm>
            <a:off x="1283501" y="2475382"/>
            <a:ext cx="2885089" cy="1200329"/>
          </a:xfrm>
          <a:prstGeom prst="rect">
            <a:avLst/>
          </a:prstGeom>
          <a:noFill/>
        </p:spPr>
        <p:txBody>
          <a:bodyPr wrap="square" rtlCol="0">
            <a:spAutoFit/>
          </a:bodyPr>
          <a:lstStyle/>
          <a:p>
            <a:r>
              <a:rPr lang="es-VE" sz="2400" dirty="0" smtClean="0"/>
              <a:t>Calculo del desplazamiento Volumétrico</a:t>
            </a:r>
            <a:endParaRPr lang="es-VE" sz="2400" dirty="0"/>
          </a:p>
        </p:txBody>
      </p:sp>
      <p:cxnSp>
        <p:nvCxnSpPr>
          <p:cNvPr id="6" name="Conector angular 5"/>
          <p:cNvCxnSpPr/>
          <p:nvPr/>
        </p:nvCxnSpPr>
        <p:spPr>
          <a:xfrm flipV="1">
            <a:off x="3578772" y="2364828"/>
            <a:ext cx="2402599" cy="441434"/>
          </a:xfrm>
          <a:prstGeom prst="bentConnector3">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 name="Conector angular 6"/>
          <p:cNvCxnSpPr/>
          <p:nvPr/>
        </p:nvCxnSpPr>
        <p:spPr>
          <a:xfrm flipV="1">
            <a:off x="5650296" y="5131676"/>
            <a:ext cx="662151" cy="157655"/>
          </a:xfrm>
          <a:prstGeom prst="bentConnector3">
            <a:avLst>
              <a:gd name="adj1" fmla="val 5000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 name="Rectángulo 9"/>
          <p:cNvSpPr/>
          <p:nvPr/>
        </p:nvSpPr>
        <p:spPr>
          <a:xfrm>
            <a:off x="6117021" y="1450428"/>
            <a:ext cx="5817475" cy="135583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9" name="CuadroTexto 8"/>
          <p:cNvSpPr txBox="1"/>
          <p:nvPr/>
        </p:nvSpPr>
        <p:spPr>
          <a:xfrm>
            <a:off x="1659450" y="1072325"/>
            <a:ext cx="2696582" cy="584775"/>
          </a:xfrm>
          <a:prstGeom prst="rect">
            <a:avLst/>
          </a:prstGeom>
          <a:noFill/>
        </p:spPr>
        <p:txBody>
          <a:bodyPr wrap="square" rtlCol="0">
            <a:spAutoFit/>
          </a:bodyPr>
          <a:lstStyle/>
          <a:p>
            <a:r>
              <a:rPr lang="es-VE" sz="3200" b="1" dirty="0" smtClean="0"/>
              <a:t>Pozo Caipe</a:t>
            </a:r>
            <a:endParaRPr lang="es-VE" sz="3200" b="1" dirty="0"/>
          </a:p>
        </p:txBody>
      </p:sp>
      <p:sp>
        <p:nvSpPr>
          <p:cNvPr id="11" name="Rectángulo 10"/>
          <p:cNvSpPr/>
          <p:nvPr/>
        </p:nvSpPr>
        <p:spPr>
          <a:xfrm>
            <a:off x="1218340" y="1560771"/>
            <a:ext cx="3326552" cy="369332"/>
          </a:xfrm>
          <a:prstGeom prst="rect">
            <a:avLst/>
          </a:prstGeom>
        </p:spPr>
        <p:txBody>
          <a:bodyPr wrap="none">
            <a:spAutoFit/>
          </a:bodyPr>
          <a:lstStyle/>
          <a:p>
            <a:r>
              <a:rPr lang="es-VE" kern="50" dirty="0">
                <a:latin typeface="Times New Roman" panose="02020603050405020304" pitchFamily="18" charset="0"/>
                <a:ea typeface="Droid Sans"/>
              </a:rPr>
              <a:t>PDVSA-Barinas División Boyacá</a:t>
            </a:r>
            <a:endParaRPr lang="es-VE" dirty="0"/>
          </a:p>
        </p:txBody>
      </p:sp>
    </p:spTree>
    <p:extLst>
      <p:ext uri="{BB962C8B-B14F-4D97-AF65-F5344CB8AC3E}">
        <p14:creationId xmlns:p14="http://schemas.microsoft.com/office/powerpoint/2010/main" val="11668469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31075" y="185112"/>
            <a:ext cx="11493062" cy="7240444"/>
          </a:xfrm>
          <a:prstGeom prst="rect">
            <a:avLst/>
          </a:prstGeom>
        </p:spPr>
        <p:txBody>
          <a:bodyPr wrap="square">
            <a:spAutoFit/>
          </a:bodyPr>
          <a:lstStyle/>
          <a:p>
            <a:pPr algn="ctr">
              <a:lnSpc>
                <a:spcPct val="150000"/>
              </a:lnSpc>
              <a:spcBef>
                <a:spcPts val="1200"/>
              </a:spcBef>
              <a:spcAft>
                <a:spcPts val="300"/>
              </a:spcAft>
            </a:pPr>
            <a:r>
              <a:rPr lang="es-ES" b="1" kern="1600" dirty="0">
                <a:latin typeface="Times New Roman" panose="02020603050405020304" pitchFamily="18" charset="0"/>
              </a:rPr>
              <a:t>Discusión y análisis de resultados</a:t>
            </a:r>
            <a:endParaRPr lang="es-VE" b="1" kern="1600" dirty="0">
              <a:latin typeface="Times New Roman" panose="02020603050405020304" pitchFamily="18" charset="0"/>
            </a:endParaRPr>
          </a:p>
          <a:p>
            <a:pPr indent="449580" algn="just">
              <a:lnSpc>
                <a:spcPct val="150000"/>
              </a:lnSpc>
              <a:spcBef>
                <a:spcPts val="1200"/>
              </a:spcBef>
              <a:spcAft>
                <a:spcPts val="800"/>
              </a:spcAft>
            </a:pPr>
            <a:r>
              <a:rPr lang="es-VE" dirty="0">
                <a:latin typeface="Times New Roman" panose="02020603050405020304" pitchFamily="18" charset="0"/>
                <a:ea typeface="Times New Roman" panose="02020603050405020304" pitchFamily="18" charset="0"/>
                <a:cs typeface="Times New Roman" panose="02020603050405020304" pitchFamily="18" charset="0"/>
              </a:rPr>
              <a:t>En el desarrollo de las pasantías profesionales, se llevó acabo el diseño de un sistema de diagnóstico de condiciones de la bomba de subsuelo, en pozos que utilizan el método de levantamiento artificial por bombeo mecánico, la herramienta fue programada en lenguaje Python, se realizó las respectivas simulaciones y comparaciones con valores de referencia obteniendo resultados satisfactorios, cumpliendo con los parámetros asignados al comienzo por parte de los ingenieros en PDVSA. </a:t>
            </a:r>
            <a:endParaRPr lang="es-VE" dirty="0">
              <a:latin typeface="Calibri" panose="020F0502020204030204" pitchFamily="34" charset="0"/>
              <a:ea typeface="Times New Roman" panose="02020603050405020304" pitchFamily="18" charset="0"/>
              <a:cs typeface="Times New Roman" panose="02020603050405020304" pitchFamily="18" charset="0"/>
            </a:endParaRPr>
          </a:p>
          <a:p>
            <a:pPr indent="449580" algn="just">
              <a:lnSpc>
                <a:spcPct val="150000"/>
              </a:lnSpc>
              <a:spcAft>
                <a:spcPts val="800"/>
              </a:spcAft>
            </a:pPr>
            <a:r>
              <a:rPr lang="es-VE" dirty="0">
                <a:latin typeface="Times New Roman" panose="02020603050405020304" pitchFamily="18" charset="0"/>
                <a:ea typeface="Times New Roman" panose="02020603050405020304" pitchFamily="18" charset="0"/>
                <a:cs typeface="Times New Roman" panose="02020603050405020304" pitchFamily="18" charset="0"/>
              </a:rPr>
              <a:t>Se realizaron comparaciones con datos históricos que fueron aportados por parte del tutor industrial el Dr. Edgar Camargo e ingeniero Mariuska Briceño, así como el equipo de ingenieros en el área de Operaciones PDVSA, los cuales sirvieron para realizar pruebas con distintos pozos.</a:t>
            </a:r>
            <a:endParaRPr lang="es-VE" dirty="0">
              <a:latin typeface="Calibri" panose="020F0502020204030204" pitchFamily="34" charset="0"/>
              <a:ea typeface="Times New Roman" panose="02020603050405020304" pitchFamily="18" charset="0"/>
              <a:cs typeface="Times New Roman" panose="02020603050405020304" pitchFamily="18" charset="0"/>
            </a:endParaRPr>
          </a:p>
          <a:p>
            <a:pPr indent="449580" algn="just">
              <a:lnSpc>
                <a:spcPct val="150000"/>
              </a:lnSpc>
              <a:spcAft>
                <a:spcPts val="800"/>
              </a:spcAft>
            </a:pPr>
            <a:r>
              <a:rPr lang="es-VE" dirty="0">
                <a:latin typeface="Times New Roman" panose="02020603050405020304" pitchFamily="18" charset="0"/>
                <a:ea typeface="Times New Roman" panose="02020603050405020304" pitchFamily="18" charset="0"/>
                <a:cs typeface="Times New Roman" panose="02020603050405020304" pitchFamily="18" charset="0"/>
              </a:rPr>
              <a:t> Los valores de referencias se tomaron de análisis de cartas dinagráficas de fondo por parte del equipo de Operaciones en campo de PDVSA quienes haciendo uso de un software privado de nombre TWM generan estos diagnósticos, los  cuales al comparar con los datos obtenidos por la herramienta desarrollada en Python se logró observar que la diferencia era mínima lo que </a:t>
            </a:r>
            <a:r>
              <a:rPr lang="es-V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demuestra la viabilidad del enfoque y la precisión de la clasificación</a:t>
            </a:r>
            <a:r>
              <a:rPr lang="es-VE" dirty="0">
                <a:latin typeface="Times New Roman" panose="02020603050405020304" pitchFamily="18" charset="0"/>
                <a:ea typeface="Times New Roman" panose="02020603050405020304" pitchFamily="18" charset="0"/>
                <a:cs typeface="Times New Roman" panose="02020603050405020304" pitchFamily="18" charset="0"/>
              </a:rPr>
              <a:t> con estas pruebas, validando la efectividad del sistema de detección de fallas en sistemas de levantamiento artificial por bombeo mecánico.</a:t>
            </a:r>
            <a:endParaRPr lang="es-VE" dirty="0">
              <a:latin typeface="Calibri" panose="020F0502020204030204" pitchFamily="34" charset="0"/>
              <a:ea typeface="Times New Roman" panose="02020603050405020304" pitchFamily="18" charset="0"/>
              <a:cs typeface="Times New Roman" panose="02020603050405020304" pitchFamily="18" charset="0"/>
            </a:endParaRPr>
          </a:p>
          <a:p>
            <a:pPr indent="449580" algn="just">
              <a:lnSpc>
                <a:spcPct val="150000"/>
              </a:lnSpc>
              <a:spcAft>
                <a:spcPts val="800"/>
              </a:spcAft>
            </a:pPr>
            <a:r>
              <a:rPr lang="es-VE" dirty="0">
                <a:latin typeface="Times New Roman" panose="02020603050405020304" pitchFamily="18" charset="0"/>
                <a:ea typeface="Times New Roman" panose="02020603050405020304" pitchFamily="18" charset="0"/>
                <a:cs typeface="Times New Roman" panose="02020603050405020304" pitchFamily="18" charset="0"/>
              </a:rPr>
              <a:t>Así se logró aplicar los conocimientos relacionados principalmente a programación que permitieron la implementación de la herramienta computacional. </a:t>
            </a:r>
            <a:endParaRPr lang="es-VE"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14090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31076" y="819807"/>
            <a:ext cx="6479627" cy="5632311"/>
          </a:xfrm>
          <a:prstGeom prst="rect">
            <a:avLst/>
          </a:prstGeom>
        </p:spPr>
        <p:txBody>
          <a:bodyPr wrap="square">
            <a:spAutoFit/>
          </a:bodyPr>
          <a:lstStyle/>
          <a:p>
            <a:pPr marL="342900" indent="-342900" algn="just">
              <a:buFont typeface="Arial" panose="020B0604020202020204" pitchFamily="34" charset="0"/>
              <a:buChar char="•"/>
            </a:pPr>
            <a:r>
              <a:rPr lang="es-VE" sz="2400" dirty="0" smtClean="0">
                <a:latin typeface="Arial" panose="020B0604020202020204" pitchFamily="34" charset="0"/>
                <a:cs typeface="Arial" panose="020B0604020202020204" pitchFamily="34" charset="0"/>
              </a:rPr>
              <a:t>La acertada identificación de problemas de fondo es esencial en el bombeo mecánico para lograr una producción óptima y reducir los costos de operación y mantenimiento.</a:t>
            </a:r>
          </a:p>
          <a:p>
            <a:pPr algn="just"/>
            <a:endParaRPr lang="es-VE" sz="2400" dirty="0" smtClean="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VE" sz="2400" dirty="0" smtClean="0">
                <a:latin typeface="Arial" panose="020B0604020202020204" pitchFamily="34" charset="0"/>
                <a:cs typeface="Arial" panose="020B0604020202020204" pitchFamily="34" charset="0"/>
              </a:rPr>
              <a:t> Es necesario desarrollar y aplicar metodologías que permitan identificar de forma rápida problemas que puedan afectar la operación. La condición mecánica y </a:t>
            </a:r>
            <a:r>
              <a:rPr lang="es-VE" sz="2400" u="sng" dirty="0" smtClean="0">
                <a:latin typeface="Arial" panose="020B0604020202020204" pitchFamily="34" charset="0"/>
                <a:cs typeface="Arial" panose="020B0604020202020204" pitchFamily="34" charset="0"/>
                <a:hlinkClick r:id="rId2"/>
              </a:rPr>
              <a:t>desempeño</a:t>
            </a:r>
            <a:r>
              <a:rPr lang="es-VE" sz="2400" dirty="0" smtClean="0">
                <a:latin typeface="Arial" panose="020B0604020202020204" pitchFamily="34" charset="0"/>
                <a:cs typeface="Arial" panose="020B0604020202020204" pitchFamily="34" charset="0"/>
              </a:rPr>
              <a:t> del equipo de fondo (sarta de varillas, bomba, válvulas, entre otros componentes) y las propiedades físicas del pozo, como interferencia de gas y fugas en las bombas, pueden ser evaluadas utilizando cartas dinagráficas.</a:t>
            </a:r>
            <a:endParaRPr lang="es-VE" sz="2400" dirty="0">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373" y="1702675"/>
            <a:ext cx="4382814" cy="3137340"/>
          </a:xfrm>
          <a:prstGeom prst="rect">
            <a:avLst/>
          </a:prstGeom>
        </p:spPr>
      </p:pic>
    </p:spTree>
    <p:extLst>
      <p:ext uri="{BB962C8B-B14F-4D97-AF65-F5344CB8AC3E}">
        <p14:creationId xmlns:p14="http://schemas.microsoft.com/office/powerpoint/2010/main" val="32756112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278993"/>
            <a:ext cx="12018579" cy="5745163"/>
          </a:xfrm>
          <a:prstGeom prst="rect">
            <a:avLst/>
          </a:prstGeom>
        </p:spPr>
        <p:txBody>
          <a:bodyPr wrap="square">
            <a:spAutoFit/>
          </a:bodyPr>
          <a:lstStyle/>
          <a:p>
            <a:pPr algn="ctr">
              <a:lnSpc>
                <a:spcPct val="150000"/>
              </a:lnSpc>
              <a:spcBef>
                <a:spcPts val="1200"/>
              </a:spcBef>
              <a:spcAft>
                <a:spcPts val="1200"/>
              </a:spcAft>
            </a:pPr>
            <a:r>
              <a:rPr lang="es-VE" b="1" kern="100" dirty="0">
                <a:latin typeface="Times New Roman" panose="02020603050405020304" pitchFamily="18" charset="0"/>
              </a:rPr>
              <a:t>Conclusiones</a:t>
            </a:r>
          </a:p>
          <a:p>
            <a:pPr marR="31115" indent="449580" algn="just">
              <a:lnSpc>
                <a:spcPct val="150000"/>
              </a:lnSpc>
              <a:spcAft>
                <a:spcPts val="800"/>
              </a:spcAft>
            </a:pPr>
            <a:r>
              <a:rPr lang="es-VE" dirty="0">
                <a:latin typeface="Times New Roman" panose="02020603050405020304" pitchFamily="18" charset="0"/>
                <a:ea typeface="Times New Roman" panose="02020603050405020304" pitchFamily="18" charset="0"/>
                <a:cs typeface="Times New Roman" panose="02020603050405020304" pitchFamily="18" charset="0"/>
              </a:rPr>
              <a:t>El bombeo mecánico es el método de levantamiento artificial más usado a nivel mundial. Este método consiste en una bomba de subsuelo de acción reciprocante, que se abastece con energía producida a través de una sarta de cabillas. El levantamiento del crudo se realiza mediante la acción de las bombas de subsuelo.</a:t>
            </a:r>
            <a:endParaRPr lang="es-VE" sz="1600" dirty="0">
              <a:latin typeface="Calibri" panose="020F0502020204030204" pitchFamily="34" charset="0"/>
              <a:ea typeface="Times New Roman" panose="02020603050405020304" pitchFamily="18" charset="0"/>
              <a:cs typeface="Times New Roman" panose="02020603050405020304" pitchFamily="18" charset="0"/>
            </a:endParaRPr>
          </a:p>
          <a:p>
            <a:pPr marR="31115" indent="449580" algn="just">
              <a:lnSpc>
                <a:spcPct val="150000"/>
              </a:lnSpc>
              <a:spcBef>
                <a:spcPts val="1200"/>
              </a:spcBef>
              <a:spcAft>
                <a:spcPts val="800"/>
              </a:spcAft>
            </a:pPr>
            <a:r>
              <a:rPr lang="es-VE" dirty="0">
                <a:latin typeface="Times New Roman" panose="02020603050405020304" pitchFamily="18" charset="0"/>
                <a:ea typeface="Times New Roman" panose="02020603050405020304" pitchFamily="18" charset="0"/>
                <a:cs typeface="Times New Roman" panose="02020603050405020304" pitchFamily="18" charset="0"/>
              </a:rPr>
              <a:t>Realizar un diagnóstico de problemas de fondo con cartas de superficie es a menudo imposible; por eso se desarrollaron las cartas dinagráficas de fondo. Estas Proporcionan una representación exacta de la carga sobre la bomba y da una visión valiosa sobre la mecánica de la bomba. </a:t>
            </a:r>
            <a:endParaRPr lang="es-VE" sz="1600" dirty="0">
              <a:latin typeface="Calibri" panose="020F0502020204030204" pitchFamily="34" charset="0"/>
              <a:ea typeface="Times New Roman" panose="02020603050405020304" pitchFamily="18" charset="0"/>
              <a:cs typeface="Times New Roman" panose="02020603050405020304" pitchFamily="18" charset="0"/>
            </a:endParaRPr>
          </a:p>
          <a:p>
            <a:pPr marR="31115" indent="449580" algn="just">
              <a:lnSpc>
                <a:spcPct val="150000"/>
              </a:lnSpc>
              <a:spcBef>
                <a:spcPts val="1200"/>
              </a:spcBef>
              <a:spcAft>
                <a:spcPts val="800"/>
              </a:spcAft>
            </a:pPr>
            <a:r>
              <a:rPr lang="es-VE" dirty="0">
                <a:latin typeface="Times New Roman" panose="02020603050405020304" pitchFamily="18" charset="0"/>
                <a:ea typeface="Times New Roman" panose="02020603050405020304" pitchFamily="18" charset="0"/>
                <a:cs typeface="Times New Roman" panose="02020603050405020304" pitchFamily="18" charset="0"/>
              </a:rPr>
              <a:t>Identificar cómo la bomba se está desempeñando y el análisis de los problemas del fondo es una de las principales aplicaciones de la carta dinagráfica de fondo, con la detección de los puntos de apertura y cierre de las válvulas viajera y fija presente en la bomba de subsuelo a partir de la utilización de herramientas como el código de cadena de Freeman y aproximación poligonal aplicadas a cartas dinagráficas de fondo se demuestra la viabilidad de la clasificación de las mismas  a partir de las características de las curva. </a:t>
            </a:r>
            <a:endParaRPr lang="es-VE"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748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1387366"/>
            <a:ext cx="12192000" cy="5691352"/>
          </a:xfrm>
        </p:spPr>
        <p:txBody>
          <a:bodyPr/>
          <a:lstStyle/>
          <a:p>
            <a:r>
              <a:rPr lang="es-VE" dirty="0" smtClean="0"/>
              <a:t>Autor: Hua </a:t>
            </a:r>
            <a:r>
              <a:rPr lang="es-VE" dirty="0"/>
              <a:t>y Xunming (2011)</a:t>
            </a:r>
            <a:endParaRPr lang="es-VE" dirty="0" smtClean="0"/>
          </a:p>
          <a:p>
            <a:pPr marL="0" indent="0" algn="ctr">
              <a:buNone/>
            </a:pPr>
            <a:r>
              <a:rPr lang="es-VE" dirty="0"/>
              <a:t>	</a:t>
            </a:r>
            <a:r>
              <a:rPr lang="es-VE" dirty="0" smtClean="0"/>
              <a:t>Titulado: </a:t>
            </a:r>
            <a:r>
              <a:rPr lang="es-VE" b="1" i="1" dirty="0" smtClean="0"/>
              <a:t>“Extracción </a:t>
            </a:r>
            <a:r>
              <a:rPr lang="es-VE" b="1" i="1" dirty="0"/>
              <a:t>precisa de los puntos de apertura y cierre de la válvula basado en el significado físico de la carta dinagráfica de superficie”</a:t>
            </a:r>
            <a:endParaRPr lang="es-VE" dirty="0" smtClean="0"/>
          </a:p>
          <a:p>
            <a:pPr marL="0" indent="0">
              <a:buNone/>
            </a:pPr>
            <a:endParaRPr lang="es-VE" dirty="0"/>
          </a:p>
          <a:p>
            <a:r>
              <a:rPr lang="es-VE" dirty="0" smtClean="0"/>
              <a:t>Autor: Basto </a:t>
            </a:r>
            <a:r>
              <a:rPr lang="es-VE" dirty="0"/>
              <a:t>M. (2012) </a:t>
            </a:r>
          </a:p>
          <a:p>
            <a:pPr marL="0" indent="0" algn="ctr">
              <a:buNone/>
            </a:pPr>
            <a:r>
              <a:rPr lang="es-VE" dirty="0"/>
              <a:t>	Titulado</a:t>
            </a:r>
            <a:r>
              <a:rPr lang="es-VE" dirty="0" smtClean="0"/>
              <a:t>: </a:t>
            </a:r>
            <a:r>
              <a:rPr lang="es-VE" b="1" i="1" dirty="0"/>
              <a:t>“Sistema de Diagnóstico para Pozo por Levantamiento Artificial por Bombeo Mecánico usando un Controlador Lógico Programable (PLC)”</a:t>
            </a:r>
            <a:endParaRPr lang="es-VE" dirty="0"/>
          </a:p>
          <a:p>
            <a:pPr marL="0" indent="0">
              <a:buNone/>
            </a:pPr>
            <a:endParaRPr lang="es-VE" dirty="0" smtClean="0"/>
          </a:p>
          <a:p>
            <a:pPr marL="0" indent="0">
              <a:buNone/>
            </a:pPr>
            <a:endParaRPr lang="es-VE" dirty="0"/>
          </a:p>
          <a:p>
            <a:r>
              <a:rPr lang="es-VE" dirty="0" smtClean="0"/>
              <a:t>Autor: Jorge </a:t>
            </a:r>
            <a:r>
              <a:rPr lang="es-VE" dirty="0"/>
              <a:t>Kamlofsky y María Lorena Bergamini</a:t>
            </a:r>
          </a:p>
          <a:p>
            <a:pPr marL="0" indent="0" algn="ctr">
              <a:buNone/>
            </a:pPr>
            <a:r>
              <a:rPr lang="es-VE" dirty="0"/>
              <a:t>	Titulado</a:t>
            </a:r>
            <a:r>
              <a:rPr lang="es-VE" dirty="0" smtClean="0"/>
              <a:t>: </a:t>
            </a:r>
            <a:r>
              <a:rPr lang="es-VE" dirty="0"/>
              <a:t>“</a:t>
            </a:r>
            <a:r>
              <a:rPr lang="es-VE" b="1" i="1" dirty="0"/>
              <a:t>Aproximación de formas de objetos digitales por polígonos</a:t>
            </a:r>
            <a:r>
              <a:rPr lang="es-VE" i="1" dirty="0"/>
              <a:t>”</a:t>
            </a:r>
            <a:r>
              <a:rPr lang="es-VE" dirty="0"/>
              <a:t>. </a:t>
            </a:r>
          </a:p>
          <a:p>
            <a:pPr marL="0" indent="0">
              <a:buNone/>
            </a:pPr>
            <a:endParaRPr lang="es-VE" dirty="0" smtClean="0"/>
          </a:p>
          <a:p>
            <a:pPr marL="0" indent="0">
              <a:buNone/>
            </a:pPr>
            <a:endParaRPr lang="es-VE" dirty="0" smtClean="0"/>
          </a:p>
        </p:txBody>
      </p:sp>
      <p:sp>
        <p:nvSpPr>
          <p:cNvPr id="4" name="Subtítulo 2"/>
          <p:cNvSpPr txBox="1">
            <a:spLocks/>
          </p:cNvSpPr>
          <p:nvPr/>
        </p:nvSpPr>
        <p:spPr>
          <a:xfrm>
            <a:off x="1884305" y="493702"/>
            <a:ext cx="9448800" cy="685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s-VE" sz="3600" b="1" i="1" u="sng" dirty="0"/>
              <a:t>Antecedentes de la investigación</a:t>
            </a:r>
          </a:p>
        </p:txBody>
      </p:sp>
    </p:spTree>
    <p:extLst>
      <p:ext uri="{BB962C8B-B14F-4D97-AF65-F5344CB8AC3E}">
        <p14:creationId xmlns:p14="http://schemas.microsoft.com/office/powerpoint/2010/main" val="29978495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12192000" cy="6926512"/>
          </a:xfrm>
          <a:prstGeom prst="rect">
            <a:avLst/>
          </a:prstGeom>
        </p:spPr>
        <p:txBody>
          <a:bodyPr wrap="square">
            <a:spAutoFit/>
          </a:bodyPr>
          <a:lstStyle/>
          <a:p>
            <a:pPr marR="31115" algn="ctr">
              <a:lnSpc>
                <a:spcPct val="150000"/>
              </a:lnSpc>
              <a:spcBef>
                <a:spcPts val="1200"/>
              </a:spcBef>
              <a:spcAft>
                <a:spcPts val="1200"/>
              </a:spcAft>
            </a:pPr>
            <a:r>
              <a:rPr lang="es-VE" sz="1600" b="1" kern="100" dirty="0">
                <a:latin typeface="Times New Roman" panose="02020603050405020304" pitchFamily="18" charset="0"/>
              </a:rPr>
              <a:t>Recomendaciones</a:t>
            </a:r>
          </a:p>
          <a:p>
            <a:pPr marR="31115" indent="449580" algn="just">
              <a:lnSpc>
                <a:spcPct val="150000"/>
              </a:lnSpc>
              <a:spcBef>
                <a:spcPts val="1200"/>
              </a:spcBef>
              <a:spcAft>
                <a:spcPts val="800"/>
              </a:spcAft>
            </a:pPr>
            <a:r>
              <a:rPr lang="es-VE" sz="1600" dirty="0">
                <a:latin typeface="Times New Roman" panose="02020603050405020304" pitchFamily="18" charset="0"/>
                <a:ea typeface="Times New Roman" panose="02020603050405020304" pitchFamily="18" charset="0"/>
                <a:cs typeface="Times New Roman" panose="02020603050405020304" pitchFamily="18" charset="0"/>
              </a:rPr>
              <a:t>En función de los resultados obtenidos en esta investigación y los diversos factores que intervienen en la misma, se plantean las siguientes recomendaciones: </a:t>
            </a:r>
            <a:endParaRPr lang="es-VE" sz="1600" dirty="0">
              <a:latin typeface="Calibri" panose="020F0502020204030204" pitchFamily="34" charset="0"/>
              <a:ea typeface="Times New Roman" panose="02020603050405020304" pitchFamily="18" charset="0"/>
              <a:cs typeface="Times New Roman" panose="02020603050405020304" pitchFamily="18" charset="0"/>
            </a:endParaRPr>
          </a:p>
          <a:p>
            <a:pPr marR="31115" indent="449580" algn="just">
              <a:lnSpc>
                <a:spcPct val="150000"/>
              </a:lnSpc>
              <a:spcBef>
                <a:spcPts val="1200"/>
              </a:spcBef>
              <a:spcAft>
                <a:spcPts val="800"/>
              </a:spcAft>
            </a:pPr>
            <a:r>
              <a:rPr lang="es-VE" sz="16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s-VE" sz="1600" dirty="0">
                <a:latin typeface="Times New Roman" panose="02020603050405020304" pitchFamily="18" charset="0"/>
                <a:ea typeface="Times New Roman" panose="02020603050405020304" pitchFamily="18" charset="0"/>
                <a:cs typeface="Times New Roman" panose="02020603050405020304" pitchFamily="18" charset="0"/>
              </a:rPr>
              <a:t> Proponer la realización de una investigación que permita enlazar esta metodología, así como su aplicación en software, con un simulador mucho más complejo que pueda realizar diagnósticos utilizando inteligencia artificial o utilizando clasificadores basados ​​en lógica difusa que ofrecen un grado de pertinencia de cada carta dinagráfica de fondo al escenario para la cual están parametrizado.</a:t>
            </a:r>
            <a:endParaRPr lang="es-VE" sz="1600" dirty="0">
              <a:latin typeface="Calibri" panose="020F0502020204030204" pitchFamily="34" charset="0"/>
              <a:ea typeface="Times New Roman" panose="02020603050405020304" pitchFamily="18" charset="0"/>
              <a:cs typeface="Times New Roman" panose="02020603050405020304" pitchFamily="18" charset="0"/>
            </a:endParaRPr>
          </a:p>
          <a:p>
            <a:pPr marR="31115" indent="449580" algn="just">
              <a:lnSpc>
                <a:spcPct val="150000"/>
              </a:lnSpc>
              <a:spcBef>
                <a:spcPts val="1200"/>
              </a:spcBef>
              <a:spcAft>
                <a:spcPts val="800"/>
              </a:spcAft>
            </a:pPr>
            <a:r>
              <a:rPr lang="es-VE" sz="16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s-VE" sz="1600" dirty="0">
                <a:latin typeface="Times New Roman" panose="02020603050405020304" pitchFamily="18" charset="0"/>
                <a:ea typeface="Times New Roman" panose="02020603050405020304" pitchFamily="18" charset="0"/>
                <a:cs typeface="Times New Roman" panose="02020603050405020304" pitchFamily="18" charset="0"/>
              </a:rPr>
              <a:t> Utilizar el programa “Sistema de Detección de Fallas en Pozos por Balancín Basado en Patrones Operacionales” para el diagnóstico de condiciones de bombeo a fin de visualizar fallas en otros pozos en condiciones reales para ir generando un histórico de fallas comunes en pozo, de esta forma ir fortaleciendo el software para futuras aplicaciones con inteligencia artificial.</a:t>
            </a:r>
            <a:endParaRPr lang="es-VE" sz="1600" dirty="0">
              <a:latin typeface="Calibri" panose="020F0502020204030204" pitchFamily="34" charset="0"/>
              <a:ea typeface="Times New Roman" panose="02020603050405020304" pitchFamily="18" charset="0"/>
              <a:cs typeface="Times New Roman" panose="02020603050405020304" pitchFamily="18" charset="0"/>
            </a:endParaRPr>
          </a:p>
          <a:p>
            <a:pPr marR="31115" indent="449580" algn="just">
              <a:lnSpc>
                <a:spcPct val="150000"/>
              </a:lnSpc>
              <a:spcBef>
                <a:spcPts val="1200"/>
              </a:spcBef>
              <a:spcAft>
                <a:spcPts val="800"/>
              </a:spcAft>
            </a:pPr>
            <a:r>
              <a:rPr lang="es-VE" sz="16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s-VE" sz="1600" dirty="0">
                <a:latin typeface="Times New Roman" panose="02020603050405020304" pitchFamily="18" charset="0"/>
                <a:ea typeface="Times New Roman" panose="02020603050405020304" pitchFamily="18" charset="0"/>
                <a:cs typeface="Times New Roman" panose="02020603050405020304" pitchFamily="18" charset="0"/>
              </a:rPr>
              <a:t> Incentivar más investigaciones en el área de metodologías y su aplicación en software, ya que estos facilitan en gran medida el trabajo del ingeniero de campo, y lo que es más importante, estas herramientas reducen los tiempos de análisis, generando así respuestas rápidas a cualquier problema que se encuentre en pozos petroleros.</a:t>
            </a:r>
            <a:endParaRPr lang="es-VE" sz="1600" dirty="0">
              <a:latin typeface="Calibri" panose="020F0502020204030204" pitchFamily="34" charset="0"/>
              <a:ea typeface="Times New Roman" panose="02020603050405020304" pitchFamily="18" charset="0"/>
              <a:cs typeface="Times New Roman" panose="02020603050405020304" pitchFamily="18" charset="0"/>
            </a:endParaRPr>
          </a:p>
          <a:p>
            <a:pPr marR="31115" indent="449580" algn="just">
              <a:lnSpc>
                <a:spcPct val="150000"/>
              </a:lnSpc>
              <a:spcBef>
                <a:spcPts val="1200"/>
              </a:spcBef>
              <a:spcAft>
                <a:spcPts val="800"/>
              </a:spcAft>
            </a:pPr>
            <a:r>
              <a:rPr lang="es-VE" sz="1600" dirty="0">
                <a:latin typeface="Times New Roman" panose="02020603050405020304" pitchFamily="18" charset="0"/>
                <a:ea typeface="Times New Roman" panose="02020603050405020304" pitchFamily="18" charset="0"/>
                <a:cs typeface="Times New Roman" panose="02020603050405020304" pitchFamily="18" charset="0"/>
              </a:rPr>
              <a:t>Por último, se invita por parte de la empresa, a realizar un estudio más profundo sobre el tema, para continuar con el proyecto y a partir del diagnóstico de la carta dinagráfica de fondo se puedan tomar acciones de control sobre el sistema de bombeo mecánico sin necesidad de un operario en el campo. </a:t>
            </a:r>
            <a:endParaRPr lang="es-VE"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71541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9111" y="1623848"/>
            <a:ext cx="4939030" cy="4319752"/>
          </a:xfrm>
          <a:prstGeom prst="rect">
            <a:avLst/>
          </a:prstGeom>
        </p:spPr>
      </p:pic>
      <p:sp>
        <p:nvSpPr>
          <p:cNvPr id="3" name="Título 1"/>
          <p:cNvSpPr txBox="1">
            <a:spLocks/>
          </p:cNvSpPr>
          <p:nvPr/>
        </p:nvSpPr>
        <p:spPr>
          <a:xfrm>
            <a:off x="2659118" y="590953"/>
            <a:ext cx="8610600" cy="1293028"/>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s-VE" dirty="0" smtClean="0"/>
              <a:t>Documentación.</a:t>
            </a:r>
            <a:br>
              <a:rPr lang="es-VE" dirty="0" smtClean="0"/>
            </a:br>
            <a:endParaRPr lang="es-VE" dirty="0"/>
          </a:p>
        </p:txBody>
      </p:sp>
      <p:sp>
        <p:nvSpPr>
          <p:cNvPr id="4" name="CuadroTexto 3"/>
          <p:cNvSpPr txBox="1"/>
          <p:nvPr/>
        </p:nvSpPr>
        <p:spPr>
          <a:xfrm>
            <a:off x="7126013" y="2049517"/>
            <a:ext cx="4666594" cy="3416320"/>
          </a:xfrm>
          <a:prstGeom prst="rect">
            <a:avLst/>
          </a:prstGeom>
          <a:noFill/>
        </p:spPr>
        <p:txBody>
          <a:bodyPr wrap="square" rtlCol="0">
            <a:spAutoFit/>
          </a:bodyPr>
          <a:lstStyle/>
          <a:p>
            <a:pPr marL="285750" indent="-285750">
              <a:buFont typeface="Arial" panose="020B0604020202020204" pitchFamily="34" charset="0"/>
              <a:buChar char="•"/>
            </a:pPr>
            <a:r>
              <a:rPr lang="es-VE" b="1" dirty="0" smtClean="0"/>
              <a:t>Manual de usuario:</a:t>
            </a:r>
          </a:p>
          <a:p>
            <a:r>
              <a:rPr lang="es-VE" dirty="0" smtClean="0"/>
              <a:t>-</a:t>
            </a:r>
            <a:r>
              <a:rPr lang="es-ES" b="1" dirty="0"/>
              <a:t>Descripción del Software</a:t>
            </a:r>
            <a:endParaRPr lang="es-VE" dirty="0"/>
          </a:p>
          <a:p>
            <a:r>
              <a:rPr lang="es-VE" dirty="0" smtClean="0"/>
              <a:t>-</a:t>
            </a:r>
            <a:r>
              <a:rPr lang="es-ES" b="1" dirty="0"/>
              <a:t>Implementación del Sistema</a:t>
            </a:r>
            <a:endParaRPr lang="es-VE" dirty="0"/>
          </a:p>
          <a:p>
            <a:r>
              <a:rPr lang="es-VE" dirty="0" smtClean="0"/>
              <a:t>-</a:t>
            </a:r>
            <a:r>
              <a:rPr lang="es-ES" b="1" dirty="0" smtClean="0"/>
              <a:t>Estructura</a:t>
            </a:r>
          </a:p>
          <a:p>
            <a:endParaRPr lang="es-ES" b="1" dirty="0" smtClean="0"/>
          </a:p>
          <a:p>
            <a:endParaRPr lang="es-ES" b="1" dirty="0"/>
          </a:p>
          <a:p>
            <a:pPr marL="285750" indent="-285750">
              <a:buFont typeface="Arial" panose="020B0604020202020204" pitchFamily="34" charset="0"/>
              <a:buChar char="•"/>
            </a:pPr>
            <a:r>
              <a:rPr lang="es-ES" b="1" dirty="0"/>
              <a:t>Manual del Sistema</a:t>
            </a:r>
            <a:endParaRPr lang="es-VE" dirty="0"/>
          </a:p>
          <a:p>
            <a:r>
              <a:rPr lang="es-VE" dirty="0" smtClean="0"/>
              <a:t>-</a:t>
            </a:r>
            <a:r>
              <a:rPr lang="es-ES" b="1" dirty="0"/>
              <a:t>Variables </a:t>
            </a:r>
            <a:endParaRPr lang="es-VE" dirty="0"/>
          </a:p>
          <a:p>
            <a:r>
              <a:rPr lang="es-VE" dirty="0" smtClean="0"/>
              <a:t>-</a:t>
            </a:r>
            <a:r>
              <a:rPr lang="es-VE" b="1" dirty="0"/>
              <a:t>Requerimientos (bibliotecas utilizadas)</a:t>
            </a:r>
            <a:endParaRPr lang="es-VE" dirty="0"/>
          </a:p>
          <a:p>
            <a:r>
              <a:rPr lang="es-VE" dirty="0" smtClean="0"/>
              <a:t>-</a:t>
            </a:r>
            <a:r>
              <a:rPr lang="es-VE" b="1" dirty="0"/>
              <a:t>Con figuración y ejecución del sistema.</a:t>
            </a:r>
            <a:endParaRPr lang="es-VE" dirty="0"/>
          </a:p>
          <a:p>
            <a:endParaRPr lang="es-VE" dirty="0"/>
          </a:p>
          <a:p>
            <a:pPr marL="285750" indent="-285750">
              <a:buFont typeface="Arial" panose="020B0604020202020204" pitchFamily="34" charset="0"/>
              <a:buChar char="•"/>
            </a:pPr>
            <a:endParaRPr lang="es-VE" dirty="0"/>
          </a:p>
        </p:txBody>
      </p:sp>
    </p:spTree>
    <p:extLst>
      <p:ext uri="{BB962C8B-B14F-4D97-AF65-F5344CB8AC3E}">
        <p14:creationId xmlns:p14="http://schemas.microsoft.com/office/powerpoint/2010/main" val="1835824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ángulo redondeado 5"/>
          <p:cNvSpPr/>
          <p:nvPr/>
        </p:nvSpPr>
        <p:spPr>
          <a:xfrm>
            <a:off x="2028497" y="5291959"/>
            <a:ext cx="2243959" cy="11403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7" name="CuadroTexto 6"/>
          <p:cNvSpPr txBox="1"/>
          <p:nvPr/>
        </p:nvSpPr>
        <p:spPr>
          <a:xfrm>
            <a:off x="2028497" y="5580993"/>
            <a:ext cx="2496206" cy="646331"/>
          </a:xfrm>
          <a:prstGeom prst="rect">
            <a:avLst/>
          </a:prstGeom>
          <a:noFill/>
        </p:spPr>
        <p:txBody>
          <a:bodyPr wrap="square" rtlCol="0">
            <a:spAutoFit/>
          </a:bodyPr>
          <a:lstStyle/>
          <a:p>
            <a:r>
              <a:rPr lang="es-VE" sz="3600" b="1" dirty="0" smtClean="0"/>
              <a:t>GRACIAS</a:t>
            </a:r>
            <a:endParaRPr lang="es-VE" sz="3600" b="1" dirty="0"/>
          </a:p>
        </p:txBody>
      </p:sp>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7918" y="2427889"/>
            <a:ext cx="1570082" cy="1945131"/>
          </a:xfrm>
          <a:prstGeom prst="rect">
            <a:avLst/>
          </a:prstGeom>
        </p:spPr>
      </p:pic>
      <p:sp>
        <p:nvSpPr>
          <p:cNvPr id="9" name="Rectángulo 8"/>
          <p:cNvSpPr/>
          <p:nvPr/>
        </p:nvSpPr>
        <p:spPr>
          <a:xfrm>
            <a:off x="8198069" y="378372"/>
            <a:ext cx="2522483" cy="1103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10" name="CuadroTexto 9"/>
          <p:cNvSpPr txBox="1"/>
          <p:nvPr/>
        </p:nvSpPr>
        <p:spPr>
          <a:xfrm>
            <a:off x="8316310" y="576222"/>
            <a:ext cx="2286000" cy="707886"/>
          </a:xfrm>
          <a:prstGeom prst="rect">
            <a:avLst/>
          </a:prstGeom>
          <a:noFill/>
        </p:spPr>
        <p:txBody>
          <a:bodyPr wrap="square" rtlCol="0">
            <a:spAutoFit/>
          </a:bodyPr>
          <a:lstStyle/>
          <a:p>
            <a:r>
              <a:rPr lang="es-VE" sz="2000" b="1" dirty="0" smtClean="0"/>
              <a:t>LOREISIS </a:t>
            </a:r>
          </a:p>
          <a:p>
            <a:r>
              <a:rPr lang="es-VE" sz="2000" b="1" dirty="0" smtClean="0"/>
              <a:t>HERNANDEZ</a:t>
            </a:r>
            <a:endParaRPr lang="es-VE" sz="2000" b="1" dirty="0"/>
          </a:p>
        </p:txBody>
      </p:sp>
    </p:spTree>
    <p:extLst>
      <p:ext uri="{BB962C8B-B14F-4D97-AF65-F5344CB8AC3E}">
        <p14:creationId xmlns:p14="http://schemas.microsoft.com/office/powerpoint/2010/main" val="7664605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VE" dirty="0" smtClean="0"/>
              <a:t>Análisis del proceso de levantamiento</a:t>
            </a:r>
            <a:br>
              <a:rPr lang="es-VE" dirty="0" smtClean="0"/>
            </a:br>
            <a:r>
              <a:rPr lang="es-VE" dirty="0" smtClean="0"/>
              <a:t>Artificial </a:t>
            </a:r>
            <a:endParaRPr lang="es-VE"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318" y="2665684"/>
            <a:ext cx="5343854" cy="3562570"/>
          </a:xfrm>
          <a:prstGeom prst="rect">
            <a:avLst/>
          </a:prstGeom>
        </p:spPr>
      </p:pic>
    </p:spTree>
    <p:extLst>
      <p:ext uri="{BB962C8B-B14F-4D97-AF65-F5344CB8AC3E}">
        <p14:creationId xmlns:p14="http://schemas.microsoft.com/office/powerpoint/2010/main" val="23459649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2"/>
          <p:cNvSpPr txBox="1">
            <a:spLocks/>
          </p:cNvSpPr>
          <p:nvPr/>
        </p:nvSpPr>
        <p:spPr>
          <a:xfrm>
            <a:off x="1726650" y="1029729"/>
            <a:ext cx="9448800" cy="685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s-VE" sz="3600" b="1" u="sng" dirty="0" smtClean="0"/>
              <a:t>Sistema de levantamiento artificial (SLA)</a:t>
            </a:r>
            <a:endParaRPr lang="es-VE" sz="3600" b="1" u="sng" dirty="0"/>
          </a:p>
        </p:txBody>
      </p:sp>
      <p:sp>
        <p:nvSpPr>
          <p:cNvPr id="5" name="CuadroTexto 4"/>
          <p:cNvSpPr txBox="1"/>
          <p:nvPr/>
        </p:nvSpPr>
        <p:spPr>
          <a:xfrm>
            <a:off x="2263176" y="2478686"/>
            <a:ext cx="3480235" cy="3693319"/>
          </a:xfrm>
          <a:prstGeom prst="rect">
            <a:avLst/>
          </a:prstGeom>
          <a:noFill/>
        </p:spPr>
        <p:txBody>
          <a:bodyPr wrap="square" rtlCol="0">
            <a:spAutoFit/>
          </a:bodyPr>
          <a:lstStyle/>
          <a:p>
            <a:r>
              <a:rPr lang="es-VE" sz="2400" dirty="0">
                <a:latin typeface="Arial" panose="020B0604020202020204" pitchFamily="34" charset="0"/>
                <a:cs typeface="Arial" panose="020B0604020202020204" pitchFamily="34" charset="0"/>
              </a:rPr>
              <a:t>El término levantamiento </a:t>
            </a:r>
            <a:r>
              <a:rPr lang="es-VE" sz="2400" b="1" dirty="0">
                <a:latin typeface="Arial" panose="020B0604020202020204" pitchFamily="34" charset="0"/>
                <a:cs typeface="Arial" panose="020B0604020202020204" pitchFamily="34" charset="0"/>
              </a:rPr>
              <a:t>artificial</a:t>
            </a:r>
            <a:r>
              <a:rPr lang="es-VE" sz="2400" dirty="0">
                <a:latin typeface="Arial" panose="020B0604020202020204" pitchFamily="34" charset="0"/>
                <a:cs typeface="Arial" panose="020B0604020202020204" pitchFamily="34" charset="0"/>
              </a:rPr>
              <a:t> se refiere al uso de medios </a:t>
            </a:r>
            <a:r>
              <a:rPr lang="es-VE" sz="2400" b="1" dirty="0">
                <a:latin typeface="Arial" panose="020B0604020202020204" pitchFamily="34" charset="0"/>
                <a:cs typeface="Arial" panose="020B0604020202020204" pitchFamily="34" charset="0"/>
              </a:rPr>
              <a:t>artificiales</a:t>
            </a:r>
            <a:r>
              <a:rPr lang="es-VE" sz="2400" dirty="0">
                <a:latin typeface="Arial" panose="020B0604020202020204" pitchFamily="34" charset="0"/>
                <a:cs typeface="Arial" panose="020B0604020202020204" pitchFamily="34" charset="0"/>
              </a:rPr>
              <a:t> para incrementar el flujo de líquidos, tales como petróleo o agua, desde pozos de producción hacia la superficie.</a:t>
            </a:r>
          </a:p>
          <a:p>
            <a:endParaRPr lang="es-VE" dirty="0"/>
          </a:p>
        </p:txBody>
      </p:sp>
      <p:pic>
        <p:nvPicPr>
          <p:cNvPr id="6" name="Picture 4" descr="Resultado de imagen para sistema de levantamiento artificial bombeo mecan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00" y="1895203"/>
            <a:ext cx="1610704" cy="368856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411" y="2940351"/>
            <a:ext cx="933450" cy="1600200"/>
          </a:xfrm>
          <a:prstGeom prst="rect">
            <a:avLst/>
          </a:prstGeom>
        </p:spPr>
      </p:pic>
      <p:sp>
        <p:nvSpPr>
          <p:cNvPr id="8" name="CuadroTexto 7"/>
          <p:cNvSpPr txBox="1"/>
          <p:nvPr/>
        </p:nvSpPr>
        <p:spPr>
          <a:xfrm>
            <a:off x="9317420" y="2370964"/>
            <a:ext cx="1324303" cy="215444"/>
          </a:xfrm>
          <a:prstGeom prst="rect">
            <a:avLst/>
          </a:prstGeom>
          <a:noFill/>
        </p:spPr>
        <p:txBody>
          <a:bodyPr wrap="square" rtlCol="0">
            <a:spAutoFit/>
          </a:bodyPr>
          <a:lstStyle/>
          <a:p>
            <a:endParaRPr lang="es-VE" sz="800" dirty="0"/>
          </a:p>
        </p:txBody>
      </p:sp>
      <p:sp>
        <p:nvSpPr>
          <p:cNvPr id="9" name="CuadroTexto 8"/>
          <p:cNvSpPr txBox="1"/>
          <p:nvPr/>
        </p:nvSpPr>
        <p:spPr>
          <a:xfrm>
            <a:off x="7064102" y="2090254"/>
            <a:ext cx="4111348" cy="2677656"/>
          </a:xfrm>
          <a:prstGeom prst="rect">
            <a:avLst/>
          </a:prstGeom>
          <a:noFill/>
        </p:spPr>
        <p:txBody>
          <a:bodyPr wrap="square" rtlCol="0">
            <a:spAutoFit/>
          </a:bodyPr>
          <a:lstStyle/>
          <a:p>
            <a:pPr algn="just"/>
            <a:r>
              <a:rPr lang="es-VE" sz="2400" dirty="0">
                <a:latin typeface="Arial" panose="020B0604020202020204" pitchFamily="34" charset="0"/>
                <a:cs typeface="Arial" panose="020B0604020202020204" pitchFamily="34" charset="0"/>
              </a:rPr>
              <a:t>El petróleo es una mezcla de compuestos orgánicos, principalmente hidrocarburos insolubles en agua. También es conocido como oro negro, petróleo crudo o simplemente crudo</a:t>
            </a:r>
          </a:p>
        </p:txBody>
      </p:sp>
    </p:spTree>
    <p:extLst>
      <p:ext uri="{BB962C8B-B14F-4D97-AF65-F5344CB8AC3E}">
        <p14:creationId xmlns:p14="http://schemas.microsoft.com/office/powerpoint/2010/main" val="21040878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788276" y="677919"/>
            <a:ext cx="4382814" cy="6278642"/>
          </a:xfrm>
          <a:prstGeom prst="rect">
            <a:avLst/>
          </a:prstGeom>
          <a:noFill/>
        </p:spPr>
        <p:txBody>
          <a:bodyPr wrap="square" rtlCol="0">
            <a:spAutoFit/>
          </a:bodyPr>
          <a:lstStyle/>
          <a:p>
            <a:pPr algn="just"/>
            <a:r>
              <a:rPr lang="es-VE" sz="2400" dirty="0">
                <a:latin typeface="Arial" panose="020B0604020202020204" pitchFamily="34" charset="0"/>
                <a:cs typeface="Arial" panose="020B0604020202020204" pitchFamily="34" charset="0"/>
              </a:rPr>
              <a:t>Los sistemas de levantamiento también pueden ser clasificados como </a:t>
            </a:r>
            <a:r>
              <a:rPr lang="es-VE" sz="2400" dirty="0" smtClean="0">
                <a:latin typeface="Arial" panose="020B0604020202020204" pitchFamily="34" charset="0"/>
                <a:cs typeface="Arial" panose="020B0604020202020204" pitchFamily="34" charset="0"/>
              </a:rPr>
              <a:t>:</a:t>
            </a:r>
          </a:p>
          <a:p>
            <a:endParaRPr lang="es-VE" sz="2400" dirty="0" smtClean="0">
              <a:latin typeface="Arial" panose="020B0604020202020204" pitchFamily="34" charset="0"/>
              <a:cs typeface="Arial" panose="020B0604020202020204" pitchFamily="34" charset="0"/>
            </a:endParaRPr>
          </a:p>
          <a:p>
            <a:r>
              <a:rPr lang="es-VE" sz="2400" dirty="0" smtClean="0">
                <a:latin typeface="Arial" panose="020B0604020202020204" pitchFamily="34" charset="0"/>
                <a:cs typeface="Arial" panose="020B0604020202020204" pitchFamily="34" charset="0"/>
              </a:rPr>
              <a:t>Convencionales:</a:t>
            </a:r>
          </a:p>
          <a:p>
            <a:pPr marL="457200" indent="-457200">
              <a:buFont typeface="Arial" panose="020B0604020202020204" pitchFamily="34" charset="0"/>
              <a:buChar char="•"/>
            </a:pPr>
            <a:r>
              <a:rPr lang="es-VE" sz="2400" dirty="0" smtClean="0">
                <a:latin typeface="Arial" panose="020B0604020202020204" pitchFamily="34" charset="0"/>
                <a:cs typeface="Arial" panose="020B0604020202020204" pitchFamily="34" charset="0"/>
              </a:rPr>
              <a:t>Gas </a:t>
            </a:r>
            <a:r>
              <a:rPr lang="es-VE" sz="2400" dirty="0" err="1" smtClean="0">
                <a:latin typeface="Arial" panose="020B0604020202020204" pitchFamily="34" charset="0"/>
                <a:cs typeface="Arial" panose="020B0604020202020204" pitchFamily="34" charset="0"/>
              </a:rPr>
              <a:t>lift</a:t>
            </a:r>
            <a:endParaRPr lang="es-VE" sz="24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s-VE" sz="2400" dirty="0" smtClean="0">
                <a:latin typeface="Arial" panose="020B0604020202020204" pitchFamily="34" charset="0"/>
                <a:cs typeface="Arial" panose="020B0604020202020204" pitchFamily="34" charset="0"/>
              </a:rPr>
              <a:t>Bombeo Mecánico</a:t>
            </a:r>
          </a:p>
          <a:p>
            <a:pPr marL="457200" indent="-457200">
              <a:buFont typeface="Arial" panose="020B0604020202020204" pitchFamily="34" charset="0"/>
              <a:buChar char="•"/>
            </a:pPr>
            <a:r>
              <a:rPr lang="es-VE" sz="2400" dirty="0" smtClean="0">
                <a:latin typeface="Arial" panose="020B0604020202020204" pitchFamily="34" charset="0"/>
                <a:cs typeface="Arial" panose="020B0604020202020204" pitchFamily="34" charset="0"/>
              </a:rPr>
              <a:t>Bombeo </a:t>
            </a:r>
            <a:r>
              <a:rPr lang="es-VE" sz="2400" dirty="0">
                <a:latin typeface="Arial" panose="020B0604020202020204" pitchFamily="34" charset="0"/>
                <a:cs typeface="Arial" panose="020B0604020202020204" pitchFamily="34" charset="0"/>
              </a:rPr>
              <a:t>Electro sumergible (</a:t>
            </a:r>
            <a:r>
              <a:rPr lang="es-VE" sz="2400" dirty="0" smtClean="0">
                <a:latin typeface="Arial" panose="020B0604020202020204" pitchFamily="34" charset="0"/>
                <a:cs typeface="Arial" panose="020B0604020202020204" pitchFamily="34" charset="0"/>
              </a:rPr>
              <a:t>ESP)</a:t>
            </a:r>
          </a:p>
          <a:p>
            <a:pPr marL="457200" indent="-457200">
              <a:buFont typeface="Arial" panose="020B0604020202020204" pitchFamily="34" charset="0"/>
              <a:buChar char="•"/>
            </a:pPr>
            <a:r>
              <a:rPr lang="es-VE" sz="2400" dirty="0" smtClean="0">
                <a:latin typeface="Arial" panose="020B0604020202020204" pitchFamily="34" charset="0"/>
                <a:cs typeface="Arial" panose="020B0604020202020204" pitchFamily="34" charset="0"/>
              </a:rPr>
              <a:t>Bombeo </a:t>
            </a:r>
            <a:r>
              <a:rPr lang="es-VE" sz="2400" dirty="0">
                <a:latin typeface="Arial" panose="020B0604020202020204" pitchFamily="34" charset="0"/>
                <a:cs typeface="Arial" panose="020B0604020202020204" pitchFamily="34" charset="0"/>
              </a:rPr>
              <a:t>por cavidades progresivas (</a:t>
            </a:r>
            <a:r>
              <a:rPr lang="es-VE" sz="2400" dirty="0" smtClean="0">
                <a:latin typeface="Arial" panose="020B0604020202020204" pitchFamily="34" charset="0"/>
                <a:cs typeface="Arial" panose="020B0604020202020204" pitchFamily="34" charset="0"/>
              </a:rPr>
              <a:t>PCP)</a:t>
            </a:r>
          </a:p>
          <a:p>
            <a:pPr marL="457200" indent="-457200">
              <a:buFont typeface="Arial" panose="020B0604020202020204" pitchFamily="34" charset="0"/>
              <a:buChar char="•"/>
            </a:pPr>
            <a:r>
              <a:rPr lang="es-VE" sz="2400" dirty="0" smtClean="0">
                <a:latin typeface="Arial" panose="020B0604020202020204" pitchFamily="34" charset="0"/>
                <a:cs typeface="Arial" panose="020B0604020202020204" pitchFamily="34" charset="0"/>
              </a:rPr>
              <a:t>Bombeo Hidráulico</a:t>
            </a:r>
          </a:p>
          <a:p>
            <a:r>
              <a:rPr lang="es-VE" sz="2400" dirty="0">
                <a:latin typeface="Arial" panose="020B0604020202020204" pitchFamily="34" charset="0"/>
                <a:cs typeface="Arial" panose="020B0604020202020204" pitchFamily="34" charset="0"/>
              </a:rPr>
              <a:t>N</a:t>
            </a:r>
            <a:r>
              <a:rPr lang="es-VE" sz="2400" dirty="0" smtClean="0">
                <a:latin typeface="Arial" panose="020B0604020202020204" pitchFamily="34" charset="0"/>
                <a:cs typeface="Arial" panose="020B0604020202020204" pitchFamily="34" charset="0"/>
              </a:rPr>
              <a:t>o convencionales:</a:t>
            </a:r>
          </a:p>
          <a:p>
            <a:pPr marL="457200" indent="-457200">
              <a:buFont typeface="Arial" panose="020B0604020202020204" pitchFamily="34" charset="0"/>
              <a:buChar char="•"/>
            </a:pPr>
            <a:r>
              <a:rPr lang="es-VE" sz="2400" dirty="0" smtClean="0">
                <a:latin typeface="Arial" panose="020B0604020202020204" pitchFamily="34" charset="0"/>
                <a:cs typeface="Arial" panose="020B0604020202020204" pitchFamily="34" charset="0"/>
              </a:rPr>
              <a:t>El </a:t>
            </a:r>
            <a:r>
              <a:rPr lang="es-VE" sz="2400" dirty="0" err="1" smtClean="0">
                <a:latin typeface="Arial" panose="020B0604020202020204" pitchFamily="34" charset="0"/>
                <a:cs typeface="Arial" panose="020B0604020202020204" pitchFamily="34" charset="0"/>
              </a:rPr>
              <a:t>Plunger</a:t>
            </a:r>
            <a:r>
              <a:rPr lang="es-VE" sz="2400" dirty="0" smtClean="0">
                <a:latin typeface="Arial" panose="020B0604020202020204" pitchFamily="34" charset="0"/>
                <a:cs typeface="Arial" panose="020B0604020202020204" pitchFamily="34" charset="0"/>
              </a:rPr>
              <a:t> </a:t>
            </a:r>
            <a:r>
              <a:rPr lang="es-VE" sz="2400" dirty="0" err="1">
                <a:latin typeface="Arial" panose="020B0604020202020204" pitchFamily="34" charset="0"/>
                <a:cs typeface="Arial" panose="020B0604020202020204" pitchFamily="34" charset="0"/>
              </a:rPr>
              <a:t>Lift</a:t>
            </a:r>
            <a:r>
              <a:rPr lang="es-VE" sz="2400" dirty="0">
                <a:latin typeface="Arial" panose="020B0604020202020204" pitchFamily="34" charset="0"/>
                <a:cs typeface="Arial" panose="020B0604020202020204" pitchFamily="34" charset="0"/>
              </a:rPr>
              <a:t>, </a:t>
            </a:r>
            <a:r>
              <a:rPr lang="es-VE" sz="2400" dirty="0" err="1">
                <a:latin typeface="Arial" panose="020B0604020202020204" pitchFamily="34" charset="0"/>
                <a:cs typeface="Arial" panose="020B0604020202020204" pitchFamily="34" charset="0"/>
              </a:rPr>
              <a:t>Chamber</a:t>
            </a:r>
            <a:r>
              <a:rPr lang="es-VE" sz="2400" dirty="0">
                <a:latin typeface="Arial" panose="020B0604020202020204" pitchFamily="34" charset="0"/>
                <a:cs typeface="Arial" panose="020B0604020202020204" pitchFamily="34" charset="0"/>
              </a:rPr>
              <a:t> </a:t>
            </a:r>
            <a:r>
              <a:rPr lang="es-VE" sz="2400" dirty="0" err="1">
                <a:latin typeface="Arial" panose="020B0604020202020204" pitchFamily="34" charset="0"/>
                <a:cs typeface="Arial" panose="020B0604020202020204" pitchFamily="34" charset="0"/>
              </a:rPr>
              <a:t>lift</a:t>
            </a:r>
            <a:r>
              <a:rPr lang="es-VE" sz="2400" dirty="0">
                <a:latin typeface="Arial" panose="020B0604020202020204" pitchFamily="34" charset="0"/>
                <a:cs typeface="Arial" panose="020B0604020202020204" pitchFamily="34" charset="0"/>
              </a:rPr>
              <a:t>, RECOIL, y sistemas combinados.</a:t>
            </a:r>
          </a:p>
          <a:p>
            <a:endParaRPr lang="es-VE"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572" y="677919"/>
            <a:ext cx="5880539" cy="4871544"/>
          </a:xfrm>
          <a:prstGeom prst="rect">
            <a:avLst/>
          </a:prstGeom>
        </p:spPr>
      </p:pic>
    </p:spTree>
    <p:extLst>
      <p:ext uri="{BB962C8B-B14F-4D97-AF65-F5344CB8AC3E}">
        <p14:creationId xmlns:p14="http://schemas.microsoft.com/office/powerpoint/2010/main" val="4088414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Estela de condensación">
  <a:themeElements>
    <a:clrScheme name="Estela de condensación">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Estela de condensación">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tela de condensación">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Estela de condensación</Template>
  <TotalTime>2417</TotalTime>
  <Words>2446</Words>
  <Application>Microsoft Office PowerPoint</Application>
  <PresentationFormat>Panorámica</PresentationFormat>
  <Paragraphs>233</Paragraphs>
  <Slides>62</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62</vt:i4>
      </vt:variant>
    </vt:vector>
  </HeadingPairs>
  <TitlesOfParts>
    <vt:vector size="72" baseType="lpstr">
      <vt:lpstr>Arial</vt:lpstr>
      <vt:lpstr>Calibri</vt:lpstr>
      <vt:lpstr>Cambria Math</vt:lpstr>
      <vt:lpstr>Century Gothic</vt:lpstr>
      <vt:lpstr>Droid Sans</vt:lpstr>
      <vt:lpstr>FreeSans</vt:lpstr>
      <vt:lpstr>Mangal</vt:lpstr>
      <vt:lpstr>Symbol</vt:lpstr>
      <vt:lpstr>Times New Roman</vt:lpstr>
      <vt:lpstr>Estela de condensación</vt:lpstr>
      <vt:lpstr>Desarrollo de un Sistema de Detección de Fallas en Pozos por Balancín Basado en Patrones Operacionales</vt:lpstr>
      <vt:lpstr>Presentación de PowerPoint</vt:lpstr>
      <vt:lpstr>Presentación de PowerPoint</vt:lpstr>
      <vt:lpstr>Antecedentes de la investigación</vt:lpstr>
      <vt:lpstr>Presentación de PowerPoint</vt:lpstr>
      <vt:lpstr>Presentación de PowerPoint</vt:lpstr>
      <vt:lpstr>Análisis del proceso de levantamiento Artificial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Propuesta del algoritmo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Diseño del algoritmo.</vt:lpstr>
      <vt:lpstr>Presentación de PowerPoint</vt:lpstr>
      <vt:lpstr>Presentación de PowerPoint</vt:lpstr>
      <vt:lpstr>Pruebas funcionales.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 de resultados.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un Sistema de Detección de Fallas en Pozos por Balancín Basado en Patrones Operacionales</dc:title>
  <dc:creator>Usuario</dc:creator>
  <cp:lastModifiedBy>Usuario</cp:lastModifiedBy>
  <cp:revision>229</cp:revision>
  <dcterms:created xsi:type="dcterms:W3CDTF">2018-05-11T10:59:01Z</dcterms:created>
  <dcterms:modified xsi:type="dcterms:W3CDTF">2021-09-09T19:44:40Z</dcterms:modified>
</cp:coreProperties>
</file>